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4.xml" ContentType="application/vnd.openxmlformats-officedocument.presentationml.notesSlide+xml"/>
  <Override PartName="/ppt/charts/chart9.xml" ContentType="application/vnd.openxmlformats-officedocument.drawingml.chart+xml"/>
  <Override PartName="/ppt/notesSlides/notesSlide25.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notesSlides/notesSlide26.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2.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1.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42.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7"/>
  </p:notesMasterIdLst>
  <p:sldIdLst>
    <p:sldId id="257" r:id="rId2"/>
    <p:sldId id="295" r:id="rId3"/>
    <p:sldId id="695" r:id="rId4"/>
    <p:sldId id="746" r:id="rId5"/>
    <p:sldId id="747" r:id="rId6"/>
    <p:sldId id="748" r:id="rId7"/>
    <p:sldId id="749" r:id="rId8"/>
    <p:sldId id="741" r:id="rId9"/>
    <p:sldId id="712" r:id="rId10"/>
    <p:sldId id="714" r:id="rId11"/>
    <p:sldId id="753" r:id="rId12"/>
    <p:sldId id="720" r:id="rId13"/>
    <p:sldId id="736" r:id="rId14"/>
    <p:sldId id="757" r:id="rId15"/>
    <p:sldId id="754" r:id="rId16"/>
    <p:sldId id="717" r:id="rId17"/>
    <p:sldId id="755" r:id="rId18"/>
    <p:sldId id="742" r:id="rId19"/>
    <p:sldId id="743" r:id="rId20"/>
    <p:sldId id="756" r:id="rId21"/>
    <p:sldId id="751" r:id="rId22"/>
    <p:sldId id="715" r:id="rId23"/>
    <p:sldId id="765" r:id="rId24"/>
    <p:sldId id="758" r:id="rId25"/>
    <p:sldId id="759" r:id="rId26"/>
    <p:sldId id="760" r:id="rId27"/>
    <p:sldId id="711" r:id="rId28"/>
    <p:sldId id="694" r:id="rId29"/>
    <p:sldId id="306" r:id="rId30"/>
    <p:sldId id="308" r:id="rId31"/>
    <p:sldId id="312" r:id="rId32"/>
    <p:sldId id="767" r:id="rId33"/>
    <p:sldId id="707" r:id="rId34"/>
    <p:sldId id="768" r:id="rId35"/>
    <p:sldId id="696" r:id="rId36"/>
    <p:sldId id="762" r:id="rId37"/>
    <p:sldId id="769" r:id="rId38"/>
    <p:sldId id="780" r:id="rId39"/>
    <p:sldId id="697" r:id="rId40"/>
    <p:sldId id="709" r:id="rId41"/>
    <p:sldId id="784" r:id="rId42"/>
    <p:sldId id="764" r:id="rId43"/>
    <p:sldId id="699" r:id="rId44"/>
    <p:sldId id="703" r:id="rId45"/>
    <p:sldId id="763" r:id="rId4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kinshaw, Stewart M." initials="BSM" lastIdx="1" clrIdx="0">
    <p:extLst>
      <p:ext uri="{19B8F6BF-5375-455C-9EA6-DF929625EA0E}">
        <p15:presenceInfo xmlns:p15="http://schemas.microsoft.com/office/powerpoint/2012/main" userId="S::sberkinshaw@ou.edu::b436eb23-6f03-40cf-a271-bc4d11bef1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5664" autoAdjust="0"/>
  </p:normalViewPr>
  <p:slideViewPr>
    <p:cSldViewPr snapToGrid="0" snapToObjects="1">
      <p:cViewPr varScale="1">
        <p:scale>
          <a:sx n="54" d="100"/>
          <a:sy n="54" d="100"/>
        </p:scale>
        <p:origin x="1476"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norfile.net.ou.edu\provost\RECORDS\Stewart\Operating%20Budget%20Components%20Trend%20FY80%20-%20FY2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norfile.net.ou.edu\provost\RECORDS\Stewart\Peer%20Comparison%20from%20IPEDS%20for%20Sept%202022%20Regents%20Meeting%208-12-22.csv"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oleObject" Target="file:///\\norfile.net.ou.edu\provost\RECORDS\Stewart\Peer%20Comparison%20from%20IPEDS%20for%20Sept%202022%20Regents%20Meeting%208-12-22.csv"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berk5951\AppData\Local\Microsoft\Windows\INetCache\Content.Outlook\Z15PLPUF\FY14%20-%20FY18%20Financial%20Ratios%20at%20Select%20Institutions%202-4-19.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norfile.net.ou.edu\provost\RECORDS\Stewart\FY14%20-%20FY18%20Financial%20Ratios%20at%20Select%20Institutions%203-4-19%20v2.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berk5951\AppData\Local\Microsoft\Windows\INetCache\Content.Outlook\Z15PLPUF\FY14%20-%20FY18%20Financial%20Ratios%20at%20Select%20Institutions%202-4-19.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norfile.net.ou.edu\Budget\BUDGET\Financial%20Statements\CFI%20Calculation%20Updated%2011-13-23.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norfile.net.ou.edu\Budget\BUDGET\Financial%20Statements\CFI%20Calculation%2010-22-21.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berk5951\AppData\Local\Microsoft\Windows\INetCache\Content.Outlook\Z15PLPUF\FY14%20-%20FY18%20Financial%20Ratios%20at%20Select%20Institutions%202-4-19.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file:///\\norfile.net.ou.edu\provost\RECORDS\Stewart\Cash%20to%20Debt%20Trend%2010-22-23.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berk5951\AppData\Local\Microsoft\Windows\INetCache\Content.Outlook\Z15PLPUF\FY14%20-%20FY18%20Financial%20Ratios%20at%20Select%20Institutions%202-4-19.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norfile.net.ou.edu\provost\RECORDS\Stewart\Tuition%20and%20Fee%20Trends%20for%20May%20Regents%20Meeting%204-7-21.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berk5951\AppData\Local\Microsoft\Windows\INetCache\Content.Outlook\Z15PLPUF\FY14%20-%20FY18%20Financial%20Ratios%20at%20Select%20Institutions%202-4-19.xlsx" TargetMode="External"/><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oleObject" Target="file:///\\norfile.net.ou.edu\provost\RECORDS\Stewart\FY22%20Debt%20Service%20to%20Operating%20Expense%20Ratio%20for%20Select%20Peers%2011-9-23.xlsx" TargetMode="Externa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oleObject" Target="file:///\\norfile.net.ou.edu\Budget\BUDGET\FY%202021%20Budget%20Worksheets\FY21%20Budget%20Presentation%20Data\FY21%20Operating%20Budget%20Charts%207-7-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norfile.net.ou.edu\Budget\BUDGET\FY%202021%20Budget%20Worksheets\FY21%20Budget%20Presentation%20Data\FY21%20Operating%20Budget%20Charts%207-7-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norfile.net.ou.edu\provost\RECORDS\Stewart\Graduation%20and%20Retention%20Trend%20Chart%202-15-2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berk5951\AppData\Local\Microsoft\Windows\INetCache\Content.Outlook\0WDC8QSK\Student%20Debt%20Info%202016-2023%20%209.7.202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norfile.net.ou.edu\budget\BUDGET\Andrea\Stewart\Regents%20Information.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Percentage!$A$19</c:f>
              <c:strCache>
                <c:ptCount val="1"/>
                <c:pt idx="0">
                  <c:v>Net Tuition &amp; Student Fees</c:v>
                </c:pt>
              </c:strCache>
            </c:strRef>
          </c:tx>
          <c:spPr>
            <a:ln w="28575" cap="rnd">
              <a:solidFill>
                <a:schemeClr val="accent1"/>
              </a:solidFill>
              <a:round/>
            </a:ln>
            <a:effectLst/>
          </c:spPr>
          <c:marker>
            <c:symbol val="square"/>
            <c:size val="6"/>
            <c:spPr>
              <a:solidFill>
                <a:schemeClr val="accent1"/>
              </a:solidFill>
              <a:ln w="9525">
                <a:solidFill>
                  <a:schemeClr val="accent1"/>
                </a:solidFill>
              </a:ln>
              <a:effectLst/>
            </c:spPr>
          </c:marker>
          <c:cat>
            <c:strRef>
              <c:f>Percentage!$B$18:$F$18</c:f>
              <c:strCache>
                <c:ptCount val="5"/>
                <c:pt idx="0">
                  <c:v> FY 1980 </c:v>
                </c:pt>
                <c:pt idx="1">
                  <c:v> FY 1990 </c:v>
                </c:pt>
                <c:pt idx="2">
                  <c:v> FY 2000 </c:v>
                </c:pt>
                <c:pt idx="3">
                  <c:v> FY 2010 </c:v>
                </c:pt>
                <c:pt idx="4">
                  <c:v> FY 2020 </c:v>
                </c:pt>
              </c:strCache>
            </c:strRef>
          </c:cat>
          <c:val>
            <c:numRef>
              <c:f>Percentage!$B$19:$F$19</c:f>
              <c:numCache>
                <c:formatCode>0%</c:formatCode>
                <c:ptCount val="5"/>
                <c:pt idx="0">
                  <c:v>0.10226105976396951</c:v>
                </c:pt>
                <c:pt idx="1">
                  <c:v>0.12681094959022213</c:v>
                </c:pt>
                <c:pt idx="2">
                  <c:v>0.11663068697699235</c:v>
                </c:pt>
                <c:pt idx="3">
                  <c:v>0.20268278632363948</c:v>
                </c:pt>
                <c:pt idx="4">
                  <c:v>0.33989764075380197</c:v>
                </c:pt>
              </c:numCache>
            </c:numRef>
          </c:val>
          <c:smooth val="0"/>
          <c:extLst>
            <c:ext xmlns:c16="http://schemas.microsoft.com/office/drawing/2014/chart" uri="{C3380CC4-5D6E-409C-BE32-E72D297353CC}">
              <c16:uniqueId val="{00000000-ABB1-4388-BEE7-0AFEDCBCC42B}"/>
            </c:ext>
          </c:extLst>
        </c:ser>
        <c:ser>
          <c:idx val="1"/>
          <c:order val="1"/>
          <c:tx>
            <c:strRef>
              <c:f>Percentage!$A$20</c:f>
              <c:strCache>
                <c:ptCount val="1"/>
                <c:pt idx="0">
                  <c:v>Auxiliaries &amp; Miscellaneous </c:v>
                </c:pt>
              </c:strCache>
            </c:strRef>
          </c:tx>
          <c:spPr>
            <a:ln w="28575" cap="rnd">
              <a:solidFill>
                <a:schemeClr val="accent2"/>
              </a:solidFill>
              <a:round/>
            </a:ln>
            <a:effectLst/>
          </c:spPr>
          <c:marker>
            <c:symbol val="triangle"/>
            <c:size val="6"/>
            <c:spPr>
              <a:solidFill>
                <a:schemeClr val="accent2"/>
              </a:solidFill>
              <a:ln w="9525">
                <a:solidFill>
                  <a:schemeClr val="accent2"/>
                </a:solidFill>
              </a:ln>
              <a:effectLst/>
            </c:spPr>
          </c:marker>
          <c:cat>
            <c:strRef>
              <c:f>Percentage!$B$18:$F$18</c:f>
              <c:strCache>
                <c:ptCount val="5"/>
                <c:pt idx="0">
                  <c:v> FY 1980 </c:v>
                </c:pt>
                <c:pt idx="1">
                  <c:v> FY 1990 </c:v>
                </c:pt>
                <c:pt idx="2">
                  <c:v> FY 2000 </c:v>
                </c:pt>
                <c:pt idx="3">
                  <c:v> FY 2010 </c:v>
                </c:pt>
                <c:pt idx="4">
                  <c:v> FY 2020 </c:v>
                </c:pt>
              </c:strCache>
            </c:strRef>
          </c:cat>
          <c:val>
            <c:numRef>
              <c:f>Percentage!$B$20:$F$20</c:f>
              <c:numCache>
                <c:formatCode>0%</c:formatCode>
                <c:ptCount val="5"/>
                <c:pt idx="0">
                  <c:v>0.32665626711716989</c:v>
                </c:pt>
                <c:pt idx="1">
                  <c:v>0.31607567400099013</c:v>
                </c:pt>
                <c:pt idx="2">
                  <c:v>0.25839788930065277</c:v>
                </c:pt>
                <c:pt idx="3">
                  <c:v>0.29015342756228774</c:v>
                </c:pt>
                <c:pt idx="4">
                  <c:v>0.27706667152854536</c:v>
                </c:pt>
              </c:numCache>
            </c:numRef>
          </c:val>
          <c:smooth val="0"/>
          <c:extLst>
            <c:ext xmlns:c16="http://schemas.microsoft.com/office/drawing/2014/chart" uri="{C3380CC4-5D6E-409C-BE32-E72D297353CC}">
              <c16:uniqueId val="{00000001-ABB1-4388-BEE7-0AFEDCBCC42B}"/>
            </c:ext>
          </c:extLst>
        </c:ser>
        <c:ser>
          <c:idx val="2"/>
          <c:order val="2"/>
          <c:tx>
            <c:strRef>
              <c:f>Percentage!$A$21</c:f>
              <c:strCache>
                <c:ptCount val="1"/>
                <c:pt idx="0">
                  <c:v>Grants &amp; Contracts</c:v>
                </c:pt>
              </c:strCache>
            </c:strRef>
          </c:tx>
          <c:spPr>
            <a:ln w="28575" cap="rnd">
              <a:solidFill>
                <a:schemeClr val="accent3"/>
              </a:solidFill>
              <a:round/>
            </a:ln>
            <a:effectLst/>
          </c:spPr>
          <c:marker>
            <c:symbol val="circle"/>
            <c:size val="6"/>
            <c:spPr>
              <a:solidFill>
                <a:schemeClr val="accent3"/>
              </a:solidFill>
              <a:ln w="9525">
                <a:solidFill>
                  <a:schemeClr val="accent3"/>
                </a:solidFill>
              </a:ln>
              <a:effectLst/>
            </c:spPr>
          </c:marker>
          <c:cat>
            <c:strRef>
              <c:f>Percentage!$B$18:$F$18</c:f>
              <c:strCache>
                <c:ptCount val="5"/>
                <c:pt idx="0">
                  <c:v> FY 1980 </c:v>
                </c:pt>
                <c:pt idx="1">
                  <c:v> FY 1990 </c:v>
                </c:pt>
                <c:pt idx="2">
                  <c:v> FY 2000 </c:v>
                </c:pt>
                <c:pt idx="3">
                  <c:v> FY 2010 </c:v>
                </c:pt>
                <c:pt idx="4">
                  <c:v> FY 2020 </c:v>
                </c:pt>
              </c:strCache>
            </c:strRef>
          </c:cat>
          <c:val>
            <c:numRef>
              <c:f>Percentage!$B$21:$F$21</c:f>
              <c:numCache>
                <c:formatCode>0%</c:formatCode>
                <c:ptCount val="5"/>
                <c:pt idx="0">
                  <c:v>0.13797083960971684</c:v>
                </c:pt>
                <c:pt idx="1">
                  <c:v>0.16762428514626512</c:v>
                </c:pt>
                <c:pt idx="2">
                  <c:v>0.20285878973783916</c:v>
                </c:pt>
                <c:pt idx="3">
                  <c:v>0.18140073185751351</c:v>
                </c:pt>
                <c:pt idx="4">
                  <c:v>0.17085537167126269</c:v>
                </c:pt>
              </c:numCache>
            </c:numRef>
          </c:val>
          <c:smooth val="0"/>
          <c:extLst>
            <c:ext xmlns:c16="http://schemas.microsoft.com/office/drawing/2014/chart" uri="{C3380CC4-5D6E-409C-BE32-E72D297353CC}">
              <c16:uniqueId val="{00000002-ABB1-4388-BEE7-0AFEDCBCC42B}"/>
            </c:ext>
          </c:extLst>
        </c:ser>
        <c:ser>
          <c:idx val="3"/>
          <c:order val="3"/>
          <c:tx>
            <c:strRef>
              <c:f>Percentage!$A$22</c:f>
              <c:strCache>
                <c:ptCount val="1"/>
                <c:pt idx="0">
                  <c:v>State Appropriations</c:v>
                </c:pt>
              </c:strCache>
            </c:strRef>
          </c:tx>
          <c:spPr>
            <a:ln w="28575" cap="rnd">
              <a:solidFill>
                <a:schemeClr val="accent4"/>
              </a:solidFill>
              <a:round/>
            </a:ln>
            <a:effectLst/>
          </c:spPr>
          <c:marker>
            <c:symbol val="diamond"/>
            <c:size val="6"/>
            <c:spPr>
              <a:solidFill>
                <a:schemeClr val="accent4"/>
              </a:solidFill>
              <a:ln w="9525">
                <a:solidFill>
                  <a:schemeClr val="accent4"/>
                </a:solidFill>
              </a:ln>
              <a:effectLst/>
            </c:spPr>
          </c:marker>
          <c:cat>
            <c:strRef>
              <c:f>Percentage!$B$18:$F$18</c:f>
              <c:strCache>
                <c:ptCount val="5"/>
                <c:pt idx="0">
                  <c:v> FY 1980 </c:v>
                </c:pt>
                <c:pt idx="1">
                  <c:v> FY 1990 </c:v>
                </c:pt>
                <c:pt idx="2">
                  <c:v> FY 2000 </c:v>
                </c:pt>
                <c:pt idx="3">
                  <c:v> FY 2010 </c:v>
                </c:pt>
                <c:pt idx="4">
                  <c:v> FY 2020 </c:v>
                </c:pt>
              </c:strCache>
            </c:strRef>
          </c:cat>
          <c:val>
            <c:numRef>
              <c:f>Percentage!$B$22:$F$22</c:f>
              <c:numCache>
                <c:formatCode>0%</c:formatCode>
                <c:ptCount val="5"/>
                <c:pt idx="0">
                  <c:v>0.37905477699648099</c:v>
                </c:pt>
                <c:pt idx="1">
                  <c:v>0.33550354254501447</c:v>
                </c:pt>
                <c:pt idx="2">
                  <c:v>0.3127207013132986</c:v>
                </c:pt>
                <c:pt idx="3">
                  <c:v>0.20439540543782678</c:v>
                </c:pt>
                <c:pt idx="4">
                  <c:v>0.11954210179457148</c:v>
                </c:pt>
              </c:numCache>
            </c:numRef>
          </c:val>
          <c:smooth val="0"/>
          <c:extLst>
            <c:ext xmlns:c16="http://schemas.microsoft.com/office/drawing/2014/chart" uri="{C3380CC4-5D6E-409C-BE32-E72D297353CC}">
              <c16:uniqueId val="{00000003-ABB1-4388-BEE7-0AFEDCBCC42B}"/>
            </c:ext>
          </c:extLst>
        </c:ser>
        <c:ser>
          <c:idx val="4"/>
          <c:order val="4"/>
          <c:tx>
            <c:strRef>
              <c:f>Percentage!$A$23</c:f>
              <c:strCache>
                <c:ptCount val="1"/>
                <c:pt idx="0">
                  <c:v>Other (e.g., endowment, F&amp;A recovery, Outreach, etc.)</c:v>
                </c:pt>
              </c:strCache>
            </c:strRef>
          </c:tx>
          <c:spPr>
            <a:ln w="28575" cap="rnd">
              <a:solidFill>
                <a:schemeClr val="accent5"/>
              </a:solidFill>
              <a:round/>
            </a:ln>
            <a:effectLst/>
          </c:spPr>
          <c:marker>
            <c:symbol val="circle"/>
            <c:size val="6"/>
            <c:spPr>
              <a:solidFill>
                <a:schemeClr val="bg1"/>
              </a:solidFill>
              <a:ln w="9525">
                <a:solidFill>
                  <a:schemeClr val="accent5"/>
                </a:solidFill>
              </a:ln>
              <a:effectLst/>
            </c:spPr>
          </c:marker>
          <c:cat>
            <c:strRef>
              <c:f>Percentage!$B$18:$F$18</c:f>
              <c:strCache>
                <c:ptCount val="5"/>
                <c:pt idx="0">
                  <c:v> FY 1980 </c:v>
                </c:pt>
                <c:pt idx="1">
                  <c:v> FY 1990 </c:v>
                </c:pt>
                <c:pt idx="2">
                  <c:v> FY 2000 </c:v>
                </c:pt>
                <c:pt idx="3">
                  <c:v> FY 2010 </c:v>
                </c:pt>
                <c:pt idx="4">
                  <c:v> FY 2020 </c:v>
                </c:pt>
              </c:strCache>
            </c:strRef>
          </c:cat>
          <c:val>
            <c:numRef>
              <c:f>Percentage!$B$23:$F$23</c:f>
              <c:numCache>
                <c:formatCode>0%</c:formatCode>
                <c:ptCount val="5"/>
                <c:pt idx="0">
                  <c:v>5.4057056512662807E-2</c:v>
                </c:pt>
                <c:pt idx="1">
                  <c:v>5.3985548717508117E-2</c:v>
                </c:pt>
                <c:pt idx="2">
                  <c:v>0.10939193267121713</c:v>
                </c:pt>
                <c:pt idx="3">
                  <c:v>0.12136764881873251</c:v>
                </c:pt>
                <c:pt idx="4">
                  <c:v>9.2638214251818465E-2</c:v>
                </c:pt>
              </c:numCache>
            </c:numRef>
          </c:val>
          <c:smooth val="0"/>
          <c:extLst>
            <c:ext xmlns:c16="http://schemas.microsoft.com/office/drawing/2014/chart" uri="{C3380CC4-5D6E-409C-BE32-E72D297353CC}">
              <c16:uniqueId val="{00000004-ABB1-4388-BEE7-0AFEDCBCC42B}"/>
            </c:ext>
          </c:extLst>
        </c:ser>
        <c:dLbls>
          <c:showLegendKey val="0"/>
          <c:showVal val="0"/>
          <c:showCatName val="0"/>
          <c:showSerName val="0"/>
          <c:showPercent val="0"/>
          <c:showBubbleSize val="0"/>
        </c:dLbls>
        <c:marker val="1"/>
        <c:smooth val="0"/>
        <c:axId val="342428575"/>
        <c:axId val="15269007"/>
      </c:lineChart>
      <c:catAx>
        <c:axId val="342428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5269007"/>
        <c:crosses val="autoZero"/>
        <c:auto val="1"/>
        <c:lblAlgn val="ctr"/>
        <c:lblOffset val="100"/>
        <c:noMultiLvlLbl val="0"/>
      </c:catAx>
      <c:valAx>
        <c:axId val="152690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4242857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92D050"/>
            </a:solidFill>
            <a:ln>
              <a:noFill/>
            </a:ln>
            <a:effectLst/>
          </c:spPr>
          <c:invertIfNegative val="0"/>
          <c:dPt>
            <c:idx val="0"/>
            <c:invertIfNegative val="0"/>
            <c:bubble3D val="0"/>
            <c:extLst>
              <c:ext xmlns:c16="http://schemas.microsoft.com/office/drawing/2014/chart" uri="{C3380CC4-5D6E-409C-BE32-E72D297353CC}">
                <c16:uniqueId val="{00000014-E692-42B7-BE37-8C4304C1482B}"/>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2-139D-4305-A446-5E3D1947E69F}"/>
              </c:ext>
            </c:extLst>
          </c:dPt>
          <c:dPt>
            <c:idx val="2"/>
            <c:invertIfNegative val="0"/>
            <c:bubble3D val="0"/>
            <c:spPr>
              <a:solidFill>
                <a:srgbClr val="0070C0"/>
              </a:solidFill>
              <a:ln>
                <a:noFill/>
              </a:ln>
              <a:effectLst/>
            </c:spPr>
            <c:extLst>
              <c:ext xmlns:c16="http://schemas.microsoft.com/office/drawing/2014/chart" uri="{C3380CC4-5D6E-409C-BE32-E72D297353CC}">
                <c16:uniqueId val="{00000000-2C7E-4AC1-BD9A-051E11FB7278}"/>
              </c:ext>
            </c:extLst>
          </c:dPt>
          <c:dPt>
            <c:idx val="3"/>
            <c:invertIfNegative val="0"/>
            <c:bubble3D val="0"/>
            <c:spPr>
              <a:solidFill>
                <a:srgbClr val="0070C0"/>
              </a:solidFill>
              <a:ln>
                <a:noFill/>
              </a:ln>
              <a:effectLst/>
            </c:spPr>
            <c:extLst>
              <c:ext xmlns:c16="http://schemas.microsoft.com/office/drawing/2014/chart" uri="{C3380CC4-5D6E-409C-BE32-E72D297353CC}">
                <c16:uniqueId val="{00000001-2C7E-4AC1-BD9A-051E11FB7278}"/>
              </c:ext>
            </c:extLst>
          </c:dPt>
          <c:dPt>
            <c:idx val="4"/>
            <c:invertIfNegative val="0"/>
            <c:bubble3D val="0"/>
            <c:spPr>
              <a:solidFill>
                <a:srgbClr val="0070C0"/>
              </a:solidFill>
              <a:ln>
                <a:noFill/>
              </a:ln>
              <a:effectLst/>
            </c:spPr>
            <c:extLst>
              <c:ext xmlns:c16="http://schemas.microsoft.com/office/drawing/2014/chart" uri="{C3380CC4-5D6E-409C-BE32-E72D297353CC}">
                <c16:uniqueId val="{00000002-2C7E-4AC1-BD9A-051E11FB7278}"/>
              </c:ext>
            </c:extLst>
          </c:dPt>
          <c:dPt>
            <c:idx val="5"/>
            <c:invertIfNegative val="0"/>
            <c:bubble3D val="0"/>
            <c:spPr>
              <a:solidFill>
                <a:srgbClr val="0070C0"/>
              </a:solidFill>
              <a:ln>
                <a:noFill/>
              </a:ln>
              <a:effectLst/>
            </c:spPr>
            <c:extLst>
              <c:ext xmlns:c16="http://schemas.microsoft.com/office/drawing/2014/chart" uri="{C3380CC4-5D6E-409C-BE32-E72D297353CC}">
                <c16:uniqueId val="{00000003-2C7E-4AC1-BD9A-051E11FB7278}"/>
              </c:ext>
            </c:extLst>
          </c:dPt>
          <c:dPt>
            <c:idx val="6"/>
            <c:invertIfNegative val="0"/>
            <c:bubble3D val="0"/>
            <c:spPr>
              <a:solidFill>
                <a:srgbClr val="0070C0"/>
              </a:solidFill>
              <a:ln>
                <a:noFill/>
              </a:ln>
              <a:effectLst/>
            </c:spPr>
            <c:extLst>
              <c:ext xmlns:c16="http://schemas.microsoft.com/office/drawing/2014/chart" uri="{C3380CC4-5D6E-409C-BE32-E72D297353CC}">
                <c16:uniqueId val="{00000004-2C7E-4AC1-BD9A-051E11FB7278}"/>
              </c:ext>
            </c:extLst>
          </c:dPt>
          <c:dPt>
            <c:idx val="7"/>
            <c:invertIfNegative val="0"/>
            <c:bubble3D val="0"/>
            <c:spPr>
              <a:solidFill>
                <a:srgbClr val="0070C0"/>
              </a:solidFill>
              <a:ln>
                <a:noFill/>
              </a:ln>
              <a:effectLst/>
            </c:spPr>
            <c:extLst>
              <c:ext xmlns:c16="http://schemas.microsoft.com/office/drawing/2014/chart" uri="{C3380CC4-5D6E-409C-BE32-E72D297353CC}">
                <c16:uniqueId val="{00000005-2C7E-4AC1-BD9A-051E11FB7278}"/>
              </c:ext>
            </c:extLst>
          </c:dPt>
          <c:dPt>
            <c:idx val="8"/>
            <c:invertIfNegative val="0"/>
            <c:bubble3D val="0"/>
            <c:extLst>
              <c:ext xmlns:c16="http://schemas.microsoft.com/office/drawing/2014/chart" uri="{C3380CC4-5D6E-409C-BE32-E72D297353CC}">
                <c16:uniqueId val="{00000003-E692-42B7-BE37-8C4304C1482B}"/>
              </c:ext>
            </c:extLst>
          </c:dPt>
          <c:dPt>
            <c:idx val="9"/>
            <c:invertIfNegative val="0"/>
            <c:bubble3D val="0"/>
            <c:extLst>
              <c:ext xmlns:c16="http://schemas.microsoft.com/office/drawing/2014/chart" uri="{C3380CC4-5D6E-409C-BE32-E72D297353CC}">
                <c16:uniqueId val="{00000004-E692-42B7-BE37-8C4304C1482B}"/>
              </c:ext>
            </c:extLst>
          </c:dPt>
          <c:dPt>
            <c:idx val="10"/>
            <c:invertIfNegative val="0"/>
            <c:bubble3D val="0"/>
            <c:extLst>
              <c:ext xmlns:c16="http://schemas.microsoft.com/office/drawing/2014/chart" uri="{C3380CC4-5D6E-409C-BE32-E72D297353CC}">
                <c16:uniqueId val="{0000000C-E692-42B7-BE37-8C4304C1482B}"/>
              </c:ext>
            </c:extLst>
          </c:dPt>
          <c:dPt>
            <c:idx val="11"/>
            <c:invertIfNegative val="0"/>
            <c:bubble3D val="0"/>
            <c:spPr>
              <a:solidFill>
                <a:srgbClr val="0070C0"/>
              </a:solidFill>
              <a:ln>
                <a:noFill/>
              </a:ln>
              <a:effectLst/>
            </c:spPr>
            <c:extLst>
              <c:ext xmlns:c16="http://schemas.microsoft.com/office/drawing/2014/chart" uri="{C3380CC4-5D6E-409C-BE32-E72D297353CC}">
                <c16:uniqueId val="{00000006-2C7E-4AC1-BD9A-051E11FB7278}"/>
              </c:ext>
            </c:extLst>
          </c:dPt>
          <c:dPt>
            <c:idx val="12"/>
            <c:invertIfNegative val="0"/>
            <c:bubble3D val="0"/>
            <c:spPr>
              <a:solidFill>
                <a:srgbClr val="92D050"/>
              </a:solidFill>
              <a:ln>
                <a:solidFill>
                  <a:schemeClr val="accent6">
                    <a:lumMod val="60000"/>
                    <a:lumOff val="40000"/>
                  </a:schemeClr>
                </a:solidFill>
              </a:ln>
              <a:effectLst/>
            </c:spPr>
            <c:extLst>
              <c:ext xmlns:c16="http://schemas.microsoft.com/office/drawing/2014/chart" uri="{C3380CC4-5D6E-409C-BE32-E72D297353CC}">
                <c16:uniqueId val="{00000018-E692-42B7-BE37-8C4304C1482B}"/>
              </c:ext>
            </c:extLst>
          </c:dPt>
          <c:dPt>
            <c:idx val="13"/>
            <c:invertIfNegative val="0"/>
            <c:bubble3D val="0"/>
            <c:extLst>
              <c:ext xmlns:c16="http://schemas.microsoft.com/office/drawing/2014/chart" uri="{C3380CC4-5D6E-409C-BE32-E72D297353CC}">
                <c16:uniqueId val="{0000000A-E692-42B7-BE37-8C4304C1482B}"/>
              </c:ext>
            </c:extLst>
          </c:dPt>
          <c:dPt>
            <c:idx val="14"/>
            <c:invertIfNegative val="0"/>
            <c:bubble3D val="0"/>
            <c:extLst>
              <c:ext xmlns:c16="http://schemas.microsoft.com/office/drawing/2014/chart" uri="{C3380CC4-5D6E-409C-BE32-E72D297353CC}">
                <c16:uniqueId val="{00000010-E692-42B7-BE37-8C4304C1482B}"/>
              </c:ext>
            </c:extLst>
          </c:dPt>
          <c:dPt>
            <c:idx val="15"/>
            <c:invertIfNegative val="0"/>
            <c:bubble3D val="0"/>
            <c:extLst>
              <c:ext xmlns:c16="http://schemas.microsoft.com/office/drawing/2014/chart" uri="{C3380CC4-5D6E-409C-BE32-E72D297353CC}">
                <c16:uniqueId val="{00000012-E692-42B7-BE37-8C4304C1482B}"/>
              </c:ext>
            </c:extLst>
          </c:dPt>
          <c:dPt>
            <c:idx val="16"/>
            <c:invertIfNegative val="0"/>
            <c:bubble3D val="0"/>
            <c:extLst>
              <c:ext xmlns:c16="http://schemas.microsoft.com/office/drawing/2014/chart" uri="{C3380CC4-5D6E-409C-BE32-E72D297353CC}">
                <c16:uniqueId val="{00000006-E692-42B7-BE37-8C4304C1482B}"/>
              </c:ext>
            </c:extLst>
          </c:dPt>
          <c:dPt>
            <c:idx val="17"/>
            <c:invertIfNegative val="0"/>
            <c:bubble3D val="0"/>
            <c:spPr>
              <a:solidFill>
                <a:srgbClr val="0070C0"/>
              </a:solidFill>
              <a:ln>
                <a:noFill/>
              </a:ln>
              <a:effectLst/>
            </c:spPr>
            <c:extLst>
              <c:ext xmlns:c16="http://schemas.microsoft.com/office/drawing/2014/chart" uri="{C3380CC4-5D6E-409C-BE32-E72D297353CC}">
                <c16:uniqueId val="{00000007-2C7E-4AC1-BD9A-051E11FB7278}"/>
              </c:ext>
            </c:extLst>
          </c:dPt>
          <c:dPt>
            <c:idx val="18"/>
            <c:invertIfNegative val="0"/>
            <c:bubble3D val="0"/>
            <c:spPr>
              <a:solidFill>
                <a:srgbClr val="0070C0"/>
              </a:solidFill>
              <a:ln>
                <a:noFill/>
              </a:ln>
              <a:effectLst/>
            </c:spPr>
            <c:extLst>
              <c:ext xmlns:c16="http://schemas.microsoft.com/office/drawing/2014/chart" uri="{C3380CC4-5D6E-409C-BE32-E72D297353CC}">
                <c16:uniqueId val="{00000008-2C7E-4AC1-BD9A-051E11FB7278}"/>
              </c:ext>
            </c:extLst>
          </c:dPt>
          <c:dPt>
            <c:idx val="19"/>
            <c:invertIfNegative val="0"/>
            <c:bubble3D val="0"/>
            <c:extLst>
              <c:ext xmlns:c16="http://schemas.microsoft.com/office/drawing/2014/chart" uri="{C3380CC4-5D6E-409C-BE32-E72D297353CC}">
                <c16:uniqueId val="{00000015-E692-42B7-BE37-8C4304C1482B}"/>
              </c:ext>
            </c:extLst>
          </c:dPt>
          <c:dPt>
            <c:idx val="20"/>
            <c:invertIfNegative val="0"/>
            <c:bubble3D val="0"/>
            <c:spPr>
              <a:solidFill>
                <a:srgbClr val="0070C0"/>
              </a:solidFill>
              <a:ln>
                <a:noFill/>
              </a:ln>
              <a:effectLst/>
            </c:spPr>
            <c:extLst>
              <c:ext xmlns:c16="http://schemas.microsoft.com/office/drawing/2014/chart" uri="{C3380CC4-5D6E-409C-BE32-E72D297353CC}">
                <c16:uniqueId val="{00000009-2C7E-4AC1-BD9A-051E11FB7278}"/>
              </c:ext>
            </c:extLst>
          </c:dPt>
          <c:dPt>
            <c:idx val="21"/>
            <c:invertIfNegative val="0"/>
            <c:bubble3D val="0"/>
            <c:spPr>
              <a:solidFill>
                <a:srgbClr val="0070C0"/>
              </a:solidFill>
              <a:ln>
                <a:noFill/>
              </a:ln>
              <a:effectLst/>
            </c:spPr>
            <c:extLst>
              <c:ext xmlns:c16="http://schemas.microsoft.com/office/drawing/2014/chart" uri="{C3380CC4-5D6E-409C-BE32-E72D297353CC}">
                <c16:uniqueId val="{0000000A-2C7E-4AC1-BD9A-051E11FB7278}"/>
              </c:ext>
            </c:extLst>
          </c:dPt>
          <c:dPt>
            <c:idx val="22"/>
            <c:invertIfNegative val="0"/>
            <c:bubble3D val="0"/>
            <c:extLst>
              <c:ext xmlns:c16="http://schemas.microsoft.com/office/drawing/2014/chart" uri="{C3380CC4-5D6E-409C-BE32-E72D297353CC}">
                <c16:uniqueId val="{00000005-E692-42B7-BE37-8C4304C1482B}"/>
              </c:ext>
            </c:extLst>
          </c:dPt>
          <c:dPt>
            <c:idx val="23"/>
            <c:invertIfNegative val="0"/>
            <c:bubble3D val="0"/>
            <c:extLst>
              <c:ext xmlns:c16="http://schemas.microsoft.com/office/drawing/2014/chart" uri="{C3380CC4-5D6E-409C-BE32-E72D297353CC}">
                <c16:uniqueId val="{0000000D-E692-42B7-BE37-8C4304C1482B}"/>
              </c:ext>
            </c:extLst>
          </c:dPt>
          <c:dPt>
            <c:idx val="24"/>
            <c:invertIfNegative val="0"/>
            <c:bubble3D val="0"/>
            <c:spPr>
              <a:solidFill>
                <a:srgbClr val="0070C0"/>
              </a:solidFill>
              <a:ln>
                <a:noFill/>
              </a:ln>
              <a:effectLst/>
            </c:spPr>
            <c:extLst>
              <c:ext xmlns:c16="http://schemas.microsoft.com/office/drawing/2014/chart" uri="{C3380CC4-5D6E-409C-BE32-E72D297353CC}">
                <c16:uniqueId val="{0000000B-2C7E-4AC1-BD9A-051E11FB7278}"/>
              </c:ext>
            </c:extLst>
          </c:dPt>
          <c:dPt>
            <c:idx val="25"/>
            <c:invertIfNegative val="0"/>
            <c:bubble3D val="0"/>
            <c:spPr>
              <a:solidFill>
                <a:srgbClr val="0070C0"/>
              </a:solidFill>
              <a:ln>
                <a:noFill/>
              </a:ln>
              <a:effectLst/>
            </c:spPr>
            <c:extLst>
              <c:ext xmlns:c16="http://schemas.microsoft.com/office/drawing/2014/chart" uri="{C3380CC4-5D6E-409C-BE32-E72D297353CC}">
                <c16:uniqueId val="{0000000C-2C7E-4AC1-BD9A-051E11FB7278}"/>
              </c:ext>
            </c:extLst>
          </c:dPt>
          <c:dPt>
            <c:idx val="26"/>
            <c:invertIfNegative val="0"/>
            <c:bubble3D val="0"/>
            <c:spPr>
              <a:solidFill>
                <a:srgbClr val="0070C0"/>
              </a:solidFill>
              <a:ln>
                <a:noFill/>
              </a:ln>
              <a:effectLst/>
            </c:spPr>
            <c:extLst>
              <c:ext xmlns:c16="http://schemas.microsoft.com/office/drawing/2014/chart" uri="{C3380CC4-5D6E-409C-BE32-E72D297353CC}">
                <c16:uniqueId val="{0000000D-2C7E-4AC1-BD9A-051E11FB7278}"/>
              </c:ext>
            </c:extLst>
          </c:dPt>
          <c:dPt>
            <c:idx val="27"/>
            <c:invertIfNegative val="0"/>
            <c:bubble3D val="0"/>
            <c:spPr>
              <a:solidFill>
                <a:srgbClr val="0070C0"/>
              </a:solidFill>
              <a:ln>
                <a:noFill/>
              </a:ln>
              <a:effectLst/>
            </c:spPr>
            <c:extLst>
              <c:ext xmlns:c16="http://schemas.microsoft.com/office/drawing/2014/chart" uri="{C3380CC4-5D6E-409C-BE32-E72D297353CC}">
                <c16:uniqueId val="{0000000E-2C7E-4AC1-BD9A-051E11FB7278}"/>
              </c:ext>
            </c:extLst>
          </c:dPt>
          <c:dPt>
            <c:idx val="28"/>
            <c:invertIfNegative val="0"/>
            <c:bubble3D val="0"/>
            <c:spPr>
              <a:solidFill>
                <a:srgbClr val="0070C0"/>
              </a:solidFill>
              <a:ln>
                <a:noFill/>
              </a:ln>
              <a:effectLst/>
            </c:spPr>
            <c:extLst>
              <c:ext xmlns:c16="http://schemas.microsoft.com/office/drawing/2014/chart" uri="{C3380CC4-5D6E-409C-BE32-E72D297353CC}">
                <c16:uniqueId val="{0000000F-2C7E-4AC1-BD9A-051E11FB7278}"/>
              </c:ext>
            </c:extLst>
          </c:dPt>
          <c:dPt>
            <c:idx val="29"/>
            <c:invertIfNegative val="0"/>
            <c:bubble3D val="0"/>
            <c:extLst>
              <c:ext xmlns:c16="http://schemas.microsoft.com/office/drawing/2014/chart" uri="{C3380CC4-5D6E-409C-BE32-E72D297353CC}">
                <c16:uniqueId val="{00000017-E692-42B7-BE37-8C4304C1482B}"/>
              </c:ext>
            </c:extLst>
          </c:dPt>
          <c:dPt>
            <c:idx val="30"/>
            <c:invertIfNegative val="0"/>
            <c:bubble3D val="0"/>
            <c:spPr>
              <a:solidFill>
                <a:srgbClr val="0070C0"/>
              </a:solidFill>
              <a:ln>
                <a:noFill/>
              </a:ln>
              <a:effectLst/>
            </c:spPr>
            <c:extLst>
              <c:ext xmlns:c16="http://schemas.microsoft.com/office/drawing/2014/chart" uri="{C3380CC4-5D6E-409C-BE32-E72D297353CC}">
                <c16:uniqueId val="{00000010-2C7E-4AC1-BD9A-051E11FB7278}"/>
              </c:ext>
            </c:extLst>
          </c:dPt>
          <c:dPt>
            <c:idx val="31"/>
            <c:invertIfNegative val="0"/>
            <c:bubble3D val="0"/>
            <c:extLst>
              <c:ext xmlns:c16="http://schemas.microsoft.com/office/drawing/2014/chart" uri="{C3380CC4-5D6E-409C-BE32-E72D297353CC}">
                <c16:uniqueId val="{00000002-E692-42B7-BE37-8C4304C1482B}"/>
              </c:ext>
            </c:extLst>
          </c:dPt>
          <c:dPt>
            <c:idx val="32"/>
            <c:invertIfNegative val="0"/>
            <c:bubble3D val="0"/>
            <c:spPr>
              <a:solidFill>
                <a:srgbClr val="0070C0"/>
              </a:solidFill>
              <a:ln>
                <a:noFill/>
              </a:ln>
              <a:effectLst/>
            </c:spPr>
            <c:extLst>
              <c:ext xmlns:c16="http://schemas.microsoft.com/office/drawing/2014/chart" uri="{C3380CC4-5D6E-409C-BE32-E72D297353CC}">
                <c16:uniqueId val="{00000017-2C7E-4AC1-BD9A-051E11FB7278}"/>
              </c:ext>
            </c:extLst>
          </c:dPt>
          <c:dPt>
            <c:idx val="33"/>
            <c:invertIfNegative val="0"/>
            <c:bubble3D val="0"/>
            <c:extLst>
              <c:ext xmlns:c16="http://schemas.microsoft.com/office/drawing/2014/chart" uri="{C3380CC4-5D6E-409C-BE32-E72D297353CC}">
                <c16:uniqueId val="{00000019-E692-42B7-BE37-8C4304C1482B}"/>
              </c:ext>
            </c:extLst>
          </c:dPt>
          <c:dPt>
            <c:idx val="34"/>
            <c:invertIfNegative val="0"/>
            <c:bubble3D val="0"/>
            <c:extLst>
              <c:ext xmlns:c16="http://schemas.microsoft.com/office/drawing/2014/chart" uri="{C3380CC4-5D6E-409C-BE32-E72D297353CC}">
                <c16:uniqueId val="{0000000E-E692-42B7-BE37-8C4304C1482B}"/>
              </c:ext>
            </c:extLst>
          </c:dPt>
          <c:dPt>
            <c:idx val="35"/>
            <c:invertIfNegative val="0"/>
            <c:bubble3D val="0"/>
            <c:extLst>
              <c:ext xmlns:c16="http://schemas.microsoft.com/office/drawing/2014/chart" uri="{C3380CC4-5D6E-409C-BE32-E72D297353CC}">
                <c16:uniqueId val="{0000001A-E692-42B7-BE37-8C4304C1482B}"/>
              </c:ext>
            </c:extLst>
          </c:dPt>
          <c:dPt>
            <c:idx val="36"/>
            <c:invertIfNegative val="0"/>
            <c:bubble3D val="0"/>
            <c:spPr>
              <a:solidFill>
                <a:srgbClr val="0070C0"/>
              </a:solidFill>
              <a:ln>
                <a:noFill/>
              </a:ln>
              <a:effectLst/>
            </c:spPr>
            <c:extLst>
              <c:ext xmlns:c16="http://schemas.microsoft.com/office/drawing/2014/chart" uri="{C3380CC4-5D6E-409C-BE32-E72D297353CC}">
                <c16:uniqueId val="{00000011-2C7E-4AC1-BD9A-051E11FB7278}"/>
              </c:ext>
            </c:extLst>
          </c:dPt>
          <c:dPt>
            <c:idx val="37"/>
            <c:invertIfNegative val="0"/>
            <c:bubble3D val="0"/>
            <c:extLst>
              <c:ext xmlns:c16="http://schemas.microsoft.com/office/drawing/2014/chart" uri="{C3380CC4-5D6E-409C-BE32-E72D297353CC}">
                <c16:uniqueId val="{00000016-E692-42B7-BE37-8C4304C1482B}"/>
              </c:ext>
            </c:extLst>
          </c:dPt>
          <c:dPt>
            <c:idx val="38"/>
            <c:invertIfNegative val="0"/>
            <c:bubble3D val="0"/>
            <c:extLst>
              <c:ext xmlns:c16="http://schemas.microsoft.com/office/drawing/2014/chart" uri="{C3380CC4-5D6E-409C-BE32-E72D297353CC}">
                <c16:uniqueId val="{00000007-E692-42B7-BE37-8C4304C1482B}"/>
              </c:ext>
            </c:extLst>
          </c:dPt>
          <c:dPt>
            <c:idx val="39"/>
            <c:invertIfNegative val="0"/>
            <c:bubble3D val="0"/>
            <c:extLst>
              <c:ext xmlns:c16="http://schemas.microsoft.com/office/drawing/2014/chart" uri="{C3380CC4-5D6E-409C-BE32-E72D297353CC}">
                <c16:uniqueId val="{00000009-E692-42B7-BE37-8C4304C1482B}"/>
              </c:ext>
            </c:extLst>
          </c:dPt>
          <c:dPt>
            <c:idx val="40"/>
            <c:invertIfNegative val="0"/>
            <c:bubble3D val="0"/>
            <c:spPr>
              <a:solidFill>
                <a:srgbClr val="0070C0"/>
              </a:solidFill>
              <a:ln>
                <a:noFill/>
              </a:ln>
              <a:effectLst/>
            </c:spPr>
            <c:extLst>
              <c:ext xmlns:c16="http://schemas.microsoft.com/office/drawing/2014/chart" uri="{C3380CC4-5D6E-409C-BE32-E72D297353CC}">
                <c16:uniqueId val="{00000012-2C7E-4AC1-BD9A-051E11FB7278}"/>
              </c:ext>
            </c:extLst>
          </c:dPt>
          <c:dPt>
            <c:idx val="41"/>
            <c:invertIfNegative val="0"/>
            <c:bubble3D val="0"/>
            <c:extLst>
              <c:ext xmlns:c16="http://schemas.microsoft.com/office/drawing/2014/chart" uri="{C3380CC4-5D6E-409C-BE32-E72D297353CC}">
                <c16:uniqueId val="{00000011-E692-42B7-BE37-8C4304C1482B}"/>
              </c:ext>
            </c:extLst>
          </c:dPt>
          <c:dPt>
            <c:idx val="42"/>
            <c:invertIfNegative val="0"/>
            <c:bubble3D val="0"/>
            <c:spPr>
              <a:solidFill>
                <a:srgbClr val="0070C0"/>
              </a:solidFill>
              <a:ln>
                <a:noFill/>
              </a:ln>
              <a:effectLst/>
            </c:spPr>
            <c:extLst>
              <c:ext xmlns:c16="http://schemas.microsoft.com/office/drawing/2014/chart" uri="{C3380CC4-5D6E-409C-BE32-E72D297353CC}">
                <c16:uniqueId val="{00000013-2C7E-4AC1-BD9A-051E11FB7278}"/>
              </c:ext>
            </c:extLst>
          </c:dPt>
          <c:dPt>
            <c:idx val="43"/>
            <c:invertIfNegative val="0"/>
            <c:bubble3D val="0"/>
            <c:spPr>
              <a:solidFill>
                <a:srgbClr val="0070C0"/>
              </a:solidFill>
              <a:ln>
                <a:noFill/>
              </a:ln>
              <a:effectLst/>
            </c:spPr>
            <c:extLst>
              <c:ext xmlns:c16="http://schemas.microsoft.com/office/drawing/2014/chart" uri="{C3380CC4-5D6E-409C-BE32-E72D297353CC}">
                <c16:uniqueId val="{00000014-2C7E-4AC1-BD9A-051E11FB7278}"/>
              </c:ext>
            </c:extLst>
          </c:dPt>
          <c:dPt>
            <c:idx val="44"/>
            <c:invertIfNegative val="0"/>
            <c:bubble3D val="0"/>
            <c:spPr>
              <a:solidFill>
                <a:srgbClr val="0070C0"/>
              </a:solidFill>
              <a:ln>
                <a:noFill/>
              </a:ln>
              <a:effectLst/>
            </c:spPr>
            <c:extLst>
              <c:ext xmlns:c16="http://schemas.microsoft.com/office/drawing/2014/chart" uri="{C3380CC4-5D6E-409C-BE32-E72D297353CC}">
                <c16:uniqueId val="{00000015-2C7E-4AC1-BD9A-051E11FB7278}"/>
              </c:ext>
            </c:extLst>
          </c:dPt>
          <c:dPt>
            <c:idx val="45"/>
            <c:invertIfNegative val="0"/>
            <c:bubble3D val="0"/>
            <c:extLst>
              <c:ext xmlns:c16="http://schemas.microsoft.com/office/drawing/2014/chart" uri="{C3380CC4-5D6E-409C-BE32-E72D297353CC}">
                <c16:uniqueId val="{0000000F-E692-42B7-BE37-8C4304C1482B}"/>
              </c:ext>
            </c:extLst>
          </c:dPt>
          <c:dPt>
            <c:idx val="46"/>
            <c:invertIfNegative val="0"/>
            <c:bubble3D val="0"/>
            <c:extLst>
              <c:ext xmlns:c16="http://schemas.microsoft.com/office/drawing/2014/chart" uri="{C3380CC4-5D6E-409C-BE32-E72D297353CC}">
                <c16:uniqueId val="{00000008-E692-42B7-BE37-8C4304C1482B}"/>
              </c:ext>
            </c:extLst>
          </c:dPt>
          <c:dPt>
            <c:idx val="47"/>
            <c:invertIfNegative val="0"/>
            <c:bubble3D val="0"/>
            <c:spPr>
              <a:solidFill>
                <a:srgbClr val="0070C0"/>
              </a:solidFill>
              <a:ln>
                <a:noFill/>
              </a:ln>
              <a:effectLst/>
            </c:spPr>
            <c:extLst>
              <c:ext xmlns:c16="http://schemas.microsoft.com/office/drawing/2014/chart" uri="{C3380CC4-5D6E-409C-BE32-E72D297353CC}">
                <c16:uniqueId val="{00000016-2C7E-4AC1-BD9A-051E11FB7278}"/>
              </c:ext>
            </c:extLst>
          </c:dPt>
          <c:dPt>
            <c:idx val="48"/>
            <c:invertIfNegative val="0"/>
            <c:bubble3D val="0"/>
            <c:extLst>
              <c:ext xmlns:c16="http://schemas.microsoft.com/office/drawing/2014/chart" uri="{C3380CC4-5D6E-409C-BE32-E72D297353CC}">
                <c16:uniqueId val="{0000000B-E692-42B7-BE37-8C4304C1482B}"/>
              </c:ext>
            </c:extLst>
          </c:dPt>
          <c:dPt>
            <c:idx val="49"/>
            <c:invertIfNegative val="0"/>
            <c:bubble3D val="0"/>
            <c:extLst>
              <c:ext xmlns:c16="http://schemas.microsoft.com/office/drawing/2014/chart" uri="{C3380CC4-5D6E-409C-BE32-E72D297353CC}">
                <c16:uniqueId val="{00000013-E692-42B7-BE37-8C4304C1482B}"/>
              </c:ext>
            </c:extLst>
          </c:dPt>
          <c:cat>
            <c:strRef>
              <c:f>'State App per Student'!$B$4:$B$53</c:f>
              <c:strCache>
                <c:ptCount val="50"/>
                <c:pt idx="0">
                  <c:v>Oregon</c:v>
                </c:pt>
                <c:pt idx="1">
                  <c:v>OU</c:v>
                </c:pt>
                <c:pt idx="2">
                  <c:v>South Carolina</c:v>
                </c:pt>
                <c:pt idx="3">
                  <c:v>OSU</c:v>
                </c:pt>
                <c:pt idx="4">
                  <c:v>Alabama</c:v>
                </c:pt>
                <c:pt idx="5">
                  <c:v>Texas Tech</c:v>
                </c:pt>
                <c:pt idx="6">
                  <c:v>Arizona State</c:v>
                </c:pt>
                <c:pt idx="7">
                  <c:v>Clemson</c:v>
                </c:pt>
                <c:pt idx="8">
                  <c:v>Indiana</c:v>
                </c:pt>
                <c:pt idx="9">
                  <c:v>Michigan State</c:v>
                </c:pt>
                <c:pt idx="10">
                  <c:v>Illinois</c:v>
                </c:pt>
                <c:pt idx="11">
                  <c:v>Louisville</c:v>
                </c:pt>
                <c:pt idx="12">
                  <c:v>Virginia</c:v>
                </c:pt>
                <c:pt idx="13">
                  <c:v>Arizona</c:v>
                </c:pt>
                <c:pt idx="14">
                  <c:v>Michigan</c:v>
                </c:pt>
                <c:pt idx="15">
                  <c:v>Missouri</c:v>
                </c:pt>
                <c:pt idx="16">
                  <c:v>Purdue</c:v>
                </c:pt>
                <c:pt idx="17">
                  <c:v>West Virginia</c:v>
                </c:pt>
                <c:pt idx="18">
                  <c:v>Oregon State</c:v>
                </c:pt>
                <c:pt idx="19">
                  <c:v>Texas</c:v>
                </c:pt>
                <c:pt idx="20">
                  <c:v>Iowa State</c:v>
                </c:pt>
                <c:pt idx="21">
                  <c:v>LSU</c:v>
                </c:pt>
                <c:pt idx="22">
                  <c:v>Ohio State</c:v>
                </c:pt>
                <c:pt idx="23">
                  <c:v>Iowa</c:v>
                </c:pt>
                <c:pt idx="24">
                  <c:v>Virginia Tech</c:v>
                </c:pt>
                <c:pt idx="25">
                  <c:v>Arkansas</c:v>
                </c:pt>
                <c:pt idx="26">
                  <c:v>Kansas State</c:v>
                </c:pt>
                <c:pt idx="27">
                  <c:v>Mississippi State</c:v>
                </c:pt>
                <c:pt idx="28">
                  <c:v>Washington State</c:v>
                </c:pt>
                <c:pt idx="29">
                  <c:v>Washington</c:v>
                </c:pt>
                <c:pt idx="30">
                  <c:v>Auburn</c:v>
                </c:pt>
                <c:pt idx="31">
                  <c:v>Georgia Tech</c:v>
                </c:pt>
                <c:pt idx="32">
                  <c:v>Kentucky</c:v>
                </c:pt>
                <c:pt idx="33">
                  <c:v>Wisconsin</c:v>
                </c:pt>
                <c:pt idx="34">
                  <c:v>Kansas</c:v>
                </c:pt>
                <c:pt idx="35">
                  <c:v>Cal-Berkeley</c:v>
                </c:pt>
                <c:pt idx="36">
                  <c:v>Nebraska</c:v>
                </c:pt>
                <c:pt idx="37">
                  <c:v>Utah</c:v>
                </c:pt>
                <c:pt idx="38">
                  <c:v>Texas A&amp;M</c:v>
                </c:pt>
                <c:pt idx="39">
                  <c:v>UCLA</c:v>
                </c:pt>
                <c:pt idx="40">
                  <c:v>Florida State</c:v>
                </c:pt>
                <c:pt idx="41">
                  <c:v>Minnesota</c:v>
                </c:pt>
                <c:pt idx="42">
                  <c:v>Mississippi</c:v>
                </c:pt>
                <c:pt idx="43">
                  <c:v>Tennessee</c:v>
                </c:pt>
                <c:pt idx="44">
                  <c:v>Georgia</c:v>
                </c:pt>
                <c:pt idx="45">
                  <c:v>Maryland</c:v>
                </c:pt>
                <c:pt idx="46">
                  <c:v>Rutgers</c:v>
                </c:pt>
                <c:pt idx="47">
                  <c:v>NC State</c:v>
                </c:pt>
                <c:pt idx="48">
                  <c:v>Florida</c:v>
                </c:pt>
                <c:pt idx="49">
                  <c:v>North Carolina</c:v>
                </c:pt>
              </c:strCache>
            </c:strRef>
          </c:cat>
          <c:val>
            <c:numRef>
              <c:f>'State App per Student'!$C$4:$C$53</c:f>
              <c:numCache>
                <c:formatCode>_(* #,##0_);_(* \(#,##0\);_(* "-"??_);_(@_)</c:formatCode>
                <c:ptCount val="50"/>
                <c:pt idx="0">
                  <c:v>3324.7770537862602</c:v>
                </c:pt>
                <c:pt idx="1">
                  <c:v>4018.7644375999525</c:v>
                </c:pt>
                <c:pt idx="2">
                  <c:v>4065.5127474462506</c:v>
                </c:pt>
                <c:pt idx="3">
                  <c:v>4121.6118562462389</c:v>
                </c:pt>
                <c:pt idx="4">
                  <c:v>4454.4253126913318</c:v>
                </c:pt>
                <c:pt idx="5">
                  <c:v>5066.4198920467625</c:v>
                </c:pt>
                <c:pt idx="6">
                  <c:v>5195.6408001513919</c:v>
                </c:pt>
                <c:pt idx="7">
                  <c:v>5243.0329623343132</c:v>
                </c:pt>
                <c:pt idx="8">
                  <c:v>5323.8646891632716</c:v>
                </c:pt>
                <c:pt idx="9">
                  <c:v>5499.3842981548833</c:v>
                </c:pt>
                <c:pt idx="10">
                  <c:v>5731.9938955489461</c:v>
                </c:pt>
                <c:pt idx="11">
                  <c:v>5980.6311341121709</c:v>
                </c:pt>
                <c:pt idx="12">
                  <c:v>6287.3935360459091</c:v>
                </c:pt>
                <c:pt idx="13">
                  <c:v>6438.8977843976909</c:v>
                </c:pt>
                <c:pt idx="14">
                  <c:v>6460.9601087497276</c:v>
                </c:pt>
                <c:pt idx="15">
                  <c:v>6579.6063158357711</c:v>
                </c:pt>
                <c:pt idx="16">
                  <c:v>6644.126503158187</c:v>
                </c:pt>
                <c:pt idx="17">
                  <c:v>6732.9879332766468</c:v>
                </c:pt>
                <c:pt idx="18">
                  <c:v>6928.3828683288257</c:v>
                </c:pt>
                <c:pt idx="19">
                  <c:v>7093.5254892501862</c:v>
                </c:pt>
                <c:pt idx="20">
                  <c:v>7114.8153833869001</c:v>
                </c:pt>
                <c:pt idx="21">
                  <c:v>7136.1332556893149</c:v>
                </c:pt>
                <c:pt idx="22">
                  <c:v>7262.7987332137227</c:v>
                </c:pt>
                <c:pt idx="23">
                  <c:v>7345.9566159589758</c:v>
                </c:pt>
                <c:pt idx="24">
                  <c:v>7403.110787306874</c:v>
                </c:pt>
                <c:pt idx="25">
                  <c:v>7652.2223307880668</c:v>
                </c:pt>
                <c:pt idx="26">
                  <c:v>7667.9759854307504</c:v>
                </c:pt>
                <c:pt idx="27">
                  <c:v>7723.1102610662938</c:v>
                </c:pt>
                <c:pt idx="28">
                  <c:v>7857.4691227027715</c:v>
                </c:pt>
                <c:pt idx="29">
                  <c:v>8076.5308646288213</c:v>
                </c:pt>
                <c:pt idx="30">
                  <c:v>8112.6428735117906</c:v>
                </c:pt>
                <c:pt idx="31">
                  <c:v>8845.5601033126222</c:v>
                </c:pt>
                <c:pt idx="32">
                  <c:v>8851.4113130856949</c:v>
                </c:pt>
                <c:pt idx="33">
                  <c:v>8903.867271078876</c:v>
                </c:pt>
                <c:pt idx="34">
                  <c:v>9041.9729100090244</c:v>
                </c:pt>
                <c:pt idx="35">
                  <c:v>9972.291876606283</c:v>
                </c:pt>
                <c:pt idx="36">
                  <c:v>10615.075250923768</c:v>
                </c:pt>
                <c:pt idx="37">
                  <c:v>10680.201301588584</c:v>
                </c:pt>
                <c:pt idx="38">
                  <c:v>10967.534363376528</c:v>
                </c:pt>
                <c:pt idx="39">
                  <c:v>11064.735537128176</c:v>
                </c:pt>
                <c:pt idx="40">
                  <c:v>11428.222540622244</c:v>
                </c:pt>
                <c:pt idx="41">
                  <c:v>11516.975174911408</c:v>
                </c:pt>
                <c:pt idx="42">
                  <c:v>11605.376403890177</c:v>
                </c:pt>
                <c:pt idx="43">
                  <c:v>11805.375186980531</c:v>
                </c:pt>
                <c:pt idx="44">
                  <c:v>12962.991877929042</c:v>
                </c:pt>
                <c:pt idx="45">
                  <c:v>13070.946882235919</c:v>
                </c:pt>
                <c:pt idx="46">
                  <c:v>14309.616940028374</c:v>
                </c:pt>
                <c:pt idx="47">
                  <c:v>14474.724600046373</c:v>
                </c:pt>
                <c:pt idx="48">
                  <c:v>14745.23566903169</c:v>
                </c:pt>
                <c:pt idx="49">
                  <c:v>17740.293531895975</c:v>
                </c:pt>
              </c:numCache>
            </c:numRef>
          </c:val>
          <c:extLst>
            <c:ext xmlns:c16="http://schemas.microsoft.com/office/drawing/2014/chart" uri="{C3380CC4-5D6E-409C-BE32-E72D297353CC}">
              <c16:uniqueId val="{00000000-139D-4305-A446-5E3D1947E69F}"/>
            </c:ext>
          </c:extLst>
        </c:ser>
        <c:dLbls>
          <c:showLegendKey val="0"/>
          <c:showVal val="0"/>
          <c:showCatName val="0"/>
          <c:showSerName val="0"/>
          <c:showPercent val="0"/>
          <c:showBubbleSize val="0"/>
        </c:dLbls>
        <c:gapWidth val="219"/>
        <c:overlap val="-27"/>
        <c:axId val="940565424"/>
        <c:axId val="940569168"/>
      </c:barChart>
      <c:catAx>
        <c:axId val="94056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40569168"/>
        <c:crosses val="autoZero"/>
        <c:auto val="1"/>
        <c:lblAlgn val="ctr"/>
        <c:lblOffset val="100"/>
        <c:noMultiLvlLbl val="0"/>
      </c:catAx>
      <c:valAx>
        <c:axId val="94056916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40565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70C0"/>
            </a:solidFill>
            <a:ln>
              <a:noFill/>
            </a:ln>
            <a:effectLst/>
          </c:spPr>
          <c:invertIfNegative val="0"/>
          <c:dPt>
            <c:idx val="2"/>
            <c:invertIfNegative val="0"/>
            <c:bubble3D val="0"/>
            <c:spPr>
              <a:solidFill>
                <a:srgbClr val="92D050"/>
              </a:solidFill>
              <a:ln>
                <a:noFill/>
              </a:ln>
              <a:effectLst/>
            </c:spPr>
            <c:extLst>
              <c:ext xmlns:c16="http://schemas.microsoft.com/office/drawing/2014/chart" uri="{C3380CC4-5D6E-409C-BE32-E72D297353CC}">
                <c16:uniqueId val="{00000019-B827-4248-B87F-7C248C717EB6}"/>
              </c:ext>
            </c:extLst>
          </c:dPt>
          <c:dPt>
            <c:idx val="5"/>
            <c:invertIfNegative val="0"/>
            <c:bubble3D val="0"/>
            <c:spPr>
              <a:solidFill>
                <a:srgbClr val="92D050"/>
              </a:solidFill>
              <a:ln>
                <a:noFill/>
              </a:ln>
              <a:effectLst/>
            </c:spPr>
            <c:extLst>
              <c:ext xmlns:c16="http://schemas.microsoft.com/office/drawing/2014/chart" uri="{C3380CC4-5D6E-409C-BE32-E72D297353CC}">
                <c16:uniqueId val="{00000018-B827-4248-B87F-7C248C717EB6}"/>
              </c:ext>
            </c:extLst>
          </c:dPt>
          <c:dPt>
            <c:idx val="6"/>
            <c:invertIfNegative val="0"/>
            <c:bubble3D val="0"/>
            <c:spPr>
              <a:solidFill>
                <a:schemeClr val="accent2">
                  <a:lumMod val="75000"/>
                </a:schemeClr>
              </a:solidFill>
              <a:ln>
                <a:noFill/>
              </a:ln>
              <a:effectLst/>
            </c:spPr>
            <c:extLst>
              <c:ext xmlns:c16="http://schemas.microsoft.com/office/drawing/2014/chart" uri="{C3380CC4-5D6E-409C-BE32-E72D297353CC}">
                <c16:uniqueId val="{00000002-5A13-44E0-8D6C-EFD13BE77B33}"/>
              </c:ext>
            </c:extLst>
          </c:dPt>
          <c:dPt>
            <c:idx val="9"/>
            <c:invertIfNegative val="0"/>
            <c:bubble3D val="0"/>
            <c:spPr>
              <a:solidFill>
                <a:srgbClr val="92D050"/>
              </a:solidFill>
              <a:ln>
                <a:noFill/>
              </a:ln>
              <a:effectLst/>
            </c:spPr>
            <c:extLst>
              <c:ext xmlns:c16="http://schemas.microsoft.com/office/drawing/2014/chart" uri="{C3380CC4-5D6E-409C-BE32-E72D297353CC}">
                <c16:uniqueId val="{00000017-B827-4248-B87F-7C248C717EB6}"/>
              </c:ext>
            </c:extLst>
          </c:dPt>
          <c:dPt>
            <c:idx val="11"/>
            <c:invertIfNegative val="0"/>
            <c:bubble3D val="0"/>
            <c:spPr>
              <a:solidFill>
                <a:srgbClr val="92D050"/>
              </a:solidFill>
              <a:ln>
                <a:noFill/>
              </a:ln>
              <a:effectLst/>
            </c:spPr>
            <c:extLst>
              <c:ext xmlns:c16="http://schemas.microsoft.com/office/drawing/2014/chart" uri="{C3380CC4-5D6E-409C-BE32-E72D297353CC}">
                <c16:uniqueId val="{00000016-B827-4248-B87F-7C248C717EB6}"/>
              </c:ext>
            </c:extLst>
          </c:dPt>
          <c:dPt>
            <c:idx val="18"/>
            <c:invertIfNegative val="0"/>
            <c:bubble3D val="0"/>
            <c:spPr>
              <a:solidFill>
                <a:srgbClr val="92D050"/>
              </a:solidFill>
              <a:ln>
                <a:noFill/>
              </a:ln>
              <a:effectLst/>
            </c:spPr>
            <c:extLst>
              <c:ext xmlns:c16="http://schemas.microsoft.com/office/drawing/2014/chart" uri="{C3380CC4-5D6E-409C-BE32-E72D297353CC}">
                <c16:uniqueId val="{00000015-B827-4248-B87F-7C248C717EB6}"/>
              </c:ext>
            </c:extLst>
          </c:dPt>
          <c:dPt>
            <c:idx val="20"/>
            <c:invertIfNegative val="0"/>
            <c:bubble3D val="0"/>
            <c:spPr>
              <a:solidFill>
                <a:srgbClr val="92D050"/>
              </a:solidFill>
              <a:ln>
                <a:noFill/>
              </a:ln>
              <a:effectLst/>
            </c:spPr>
            <c:extLst>
              <c:ext xmlns:c16="http://schemas.microsoft.com/office/drawing/2014/chart" uri="{C3380CC4-5D6E-409C-BE32-E72D297353CC}">
                <c16:uniqueId val="{00000001-4432-4C99-BDB4-B0080E8B79EB}"/>
              </c:ext>
            </c:extLst>
          </c:dPt>
          <c:dPt>
            <c:idx val="24"/>
            <c:invertIfNegative val="0"/>
            <c:bubble3D val="0"/>
            <c:spPr>
              <a:solidFill>
                <a:srgbClr val="92D050"/>
              </a:solidFill>
              <a:ln>
                <a:noFill/>
              </a:ln>
              <a:effectLst/>
            </c:spPr>
            <c:extLst>
              <c:ext xmlns:c16="http://schemas.microsoft.com/office/drawing/2014/chart" uri="{C3380CC4-5D6E-409C-BE32-E72D297353CC}">
                <c16:uniqueId val="{00000014-B827-4248-B87F-7C248C717EB6}"/>
              </c:ext>
            </c:extLst>
          </c:dPt>
          <c:dPt>
            <c:idx val="27"/>
            <c:invertIfNegative val="0"/>
            <c:bubble3D val="0"/>
            <c:spPr>
              <a:solidFill>
                <a:srgbClr val="92D050"/>
              </a:solidFill>
              <a:ln>
                <a:noFill/>
              </a:ln>
              <a:effectLst/>
            </c:spPr>
            <c:extLst>
              <c:ext xmlns:c16="http://schemas.microsoft.com/office/drawing/2014/chart" uri="{C3380CC4-5D6E-409C-BE32-E72D297353CC}">
                <c16:uniqueId val="{00000013-B827-4248-B87F-7C248C717EB6}"/>
              </c:ext>
            </c:extLst>
          </c:dPt>
          <c:dPt>
            <c:idx val="28"/>
            <c:invertIfNegative val="0"/>
            <c:bubble3D val="0"/>
            <c:spPr>
              <a:solidFill>
                <a:srgbClr val="92D050"/>
              </a:solidFill>
              <a:ln>
                <a:noFill/>
              </a:ln>
              <a:effectLst/>
            </c:spPr>
            <c:extLst>
              <c:ext xmlns:c16="http://schemas.microsoft.com/office/drawing/2014/chart" uri="{C3380CC4-5D6E-409C-BE32-E72D297353CC}">
                <c16:uniqueId val="{00000012-B827-4248-B87F-7C248C717EB6}"/>
              </c:ext>
            </c:extLst>
          </c:dPt>
          <c:dPt>
            <c:idx val="29"/>
            <c:invertIfNegative val="0"/>
            <c:bubble3D val="0"/>
            <c:spPr>
              <a:solidFill>
                <a:srgbClr val="92D050"/>
              </a:solidFill>
              <a:ln>
                <a:noFill/>
              </a:ln>
              <a:effectLst/>
            </c:spPr>
            <c:extLst>
              <c:ext xmlns:c16="http://schemas.microsoft.com/office/drawing/2014/chart" uri="{C3380CC4-5D6E-409C-BE32-E72D297353CC}">
                <c16:uniqueId val="{00000011-B827-4248-B87F-7C248C717EB6}"/>
              </c:ext>
            </c:extLst>
          </c:dPt>
          <c:dPt>
            <c:idx val="30"/>
            <c:invertIfNegative val="0"/>
            <c:bubble3D val="0"/>
            <c:spPr>
              <a:solidFill>
                <a:srgbClr val="92D050"/>
              </a:solidFill>
              <a:ln>
                <a:noFill/>
              </a:ln>
              <a:effectLst/>
            </c:spPr>
            <c:extLst>
              <c:ext xmlns:c16="http://schemas.microsoft.com/office/drawing/2014/chart" uri="{C3380CC4-5D6E-409C-BE32-E72D297353CC}">
                <c16:uniqueId val="{00000010-B827-4248-B87F-7C248C717EB6}"/>
              </c:ext>
            </c:extLst>
          </c:dPt>
          <c:dPt>
            <c:idx val="33"/>
            <c:invertIfNegative val="0"/>
            <c:bubble3D val="0"/>
            <c:spPr>
              <a:solidFill>
                <a:srgbClr val="92D050"/>
              </a:solidFill>
              <a:ln>
                <a:noFill/>
              </a:ln>
              <a:effectLst/>
            </c:spPr>
            <c:extLst>
              <c:ext xmlns:c16="http://schemas.microsoft.com/office/drawing/2014/chart" uri="{C3380CC4-5D6E-409C-BE32-E72D297353CC}">
                <c16:uniqueId val="{0000000F-B827-4248-B87F-7C248C717EB6}"/>
              </c:ext>
            </c:extLst>
          </c:dPt>
          <c:dPt>
            <c:idx val="34"/>
            <c:invertIfNegative val="0"/>
            <c:bubble3D val="0"/>
            <c:spPr>
              <a:solidFill>
                <a:srgbClr val="92D050"/>
              </a:solidFill>
              <a:ln>
                <a:noFill/>
              </a:ln>
              <a:effectLst/>
            </c:spPr>
            <c:extLst>
              <c:ext xmlns:c16="http://schemas.microsoft.com/office/drawing/2014/chart" uri="{C3380CC4-5D6E-409C-BE32-E72D297353CC}">
                <c16:uniqueId val="{0000000E-B827-4248-B87F-7C248C717EB6}"/>
              </c:ext>
            </c:extLst>
          </c:dPt>
          <c:dPt>
            <c:idx val="36"/>
            <c:invertIfNegative val="0"/>
            <c:bubble3D val="0"/>
            <c:spPr>
              <a:solidFill>
                <a:srgbClr val="92D050"/>
              </a:solidFill>
              <a:ln>
                <a:noFill/>
              </a:ln>
              <a:effectLst/>
            </c:spPr>
            <c:extLst>
              <c:ext xmlns:c16="http://schemas.microsoft.com/office/drawing/2014/chart" uri="{C3380CC4-5D6E-409C-BE32-E72D297353CC}">
                <c16:uniqueId val="{0000000D-B827-4248-B87F-7C248C717EB6}"/>
              </c:ext>
            </c:extLst>
          </c:dPt>
          <c:dPt>
            <c:idx val="37"/>
            <c:invertIfNegative val="0"/>
            <c:bubble3D val="0"/>
            <c:spPr>
              <a:solidFill>
                <a:srgbClr val="92D050"/>
              </a:solidFill>
              <a:ln>
                <a:noFill/>
              </a:ln>
              <a:effectLst/>
            </c:spPr>
            <c:extLst>
              <c:ext xmlns:c16="http://schemas.microsoft.com/office/drawing/2014/chart" uri="{C3380CC4-5D6E-409C-BE32-E72D297353CC}">
                <c16:uniqueId val="{0000000C-B827-4248-B87F-7C248C717EB6}"/>
              </c:ext>
            </c:extLst>
          </c:dPt>
          <c:dPt>
            <c:idx val="38"/>
            <c:invertIfNegative val="0"/>
            <c:bubble3D val="0"/>
            <c:spPr>
              <a:solidFill>
                <a:srgbClr val="92D050"/>
              </a:solidFill>
              <a:ln>
                <a:noFill/>
              </a:ln>
              <a:effectLst/>
            </c:spPr>
            <c:extLst>
              <c:ext xmlns:c16="http://schemas.microsoft.com/office/drawing/2014/chart" uri="{C3380CC4-5D6E-409C-BE32-E72D297353CC}">
                <c16:uniqueId val="{0000000B-B827-4248-B87F-7C248C717EB6}"/>
              </c:ext>
            </c:extLst>
          </c:dPt>
          <c:dPt>
            <c:idx val="40"/>
            <c:invertIfNegative val="0"/>
            <c:bubble3D val="0"/>
            <c:spPr>
              <a:solidFill>
                <a:srgbClr val="92D050"/>
              </a:solidFill>
              <a:ln>
                <a:noFill/>
              </a:ln>
              <a:effectLst/>
            </c:spPr>
            <c:extLst>
              <c:ext xmlns:c16="http://schemas.microsoft.com/office/drawing/2014/chart" uri="{C3380CC4-5D6E-409C-BE32-E72D297353CC}">
                <c16:uniqueId val="{0000000A-B827-4248-B87F-7C248C717EB6}"/>
              </c:ext>
            </c:extLst>
          </c:dPt>
          <c:dPt>
            <c:idx val="41"/>
            <c:invertIfNegative val="0"/>
            <c:bubble3D val="0"/>
            <c:spPr>
              <a:solidFill>
                <a:srgbClr val="92D050"/>
              </a:solidFill>
              <a:ln>
                <a:noFill/>
              </a:ln>
              <a:effectLst/>
            </c:spPr>
            <c:extLst>
              <c:ext xmlns:c16="http://schemas.microsoft.com/office/drawing/2014/chart" uri="{C3380CC4-5D6E-409C-BE32-E72D297353CC}">
                <c16:uniqueId val="{00000009-B827-4248-B87F-7C248C717EB6}"/>
              </c:ext>
            </c:extLst>
          </c:dPt>
          <c:dPt>
            <c:idx val="42"/>
            <c:invertIfNegative val="0"/>
            <c:bubble3D val="0"/>
            <c:spPr>
              <a:solidFill>
                <a:srgbClr val="92D050"/>
              </a:solidFill>
              <a:ln>
                <a:noFill/>
              </a:ln>
              <a:effectLst/>
            </c:spPr>
            <c:extLst>
              <c:ext xmlns:c16="http://schemas.microsoft.com/office/drawing/2014/chart" uri="{C3380CC4-5D6E-409C-BE32-E72D297353CC}">
                <c16:uniqueId val="{00000008-B827-4248-B87F-7C248C717EB6}"/>
              </c:ext>
            </c:extLst>
          </c:dPt>
          <c:dPt>
            <c:idx val="43"/>
            <c:invertIfNegative val="0"/>
            <c:bubble3D val="0"/>
            <c:spPr>
              <a:solidFill>
                <a:srgbClr val="92D050"/>
              </a:solidFill>
              <a:ln>
                <a:noFill/>
              </a:ln>
              <a:effectLst/>
            </c:spPr>
            <c:extLst>
              <c:ext xmlns:c16="http://schemas.microsoft.com/office/drawing/2014/chart" uri="{C3380CC4-5D6E-409C-BE32-E72D297353CC}">
                <c16:uniqueId val="{00000007-B827-4248-B87F-7C248C717EB6}"/>
              </c:ext>
            </c:extLst>
          </c:dPt>
          <c:dPt>
            <c:idx val="44"/>
            <c:invertIfNegative val="0"/>
            <c:bubble3D val="0"/>
            <c:spPr>
              <a:solidFill>
                <a:srgbClr val="92D050"/>
              </a:solidFill>
              <a:ln>
                <a:noFill/>
              </a:ln>
              <a:effectLst/>
            </c:spPr>
            <c:extLst>
              <c:ext xmlns:c16="http://schemas.microsoft.com/office/drawing/2014/chart" uri="{C3380CC4-5D6E-409C-BE32-E72D297353CC}">
                <c16:uniqueId val="{00000006-B827-4248-B87F-7C248C717EB6}"/>
              </c:ext>
            </c:extLst>
          </c:dPt>
          <c:dPt>
            <c:idx val="45"/>
            <c:invertIfNegative val="0"/>
            <c:bubble3D val="0"/>
            <c:spPr>
              <a:solidFill>
                <a:srgbClr val="92D050"/>
              </a:solidFill>
              <a:ln>
                <a:noFill/>
              </a:ln>
              <a:effectLst/>
            </c:spPr>
            <c:extLst>
              <c:ext xmlns:c16="http://schemas.microsoft.com/office/drawing/2014/chart" uri="{C3380CC4-5D6E-409C-BE32-E72D297353CC}">
                <c16:uniqueId val="{00000005-B827-4248-B87F-7C248C717EB6}"/>
              </c:ext>
            </c:extLst>
          </c:dPt>
          <c:dPt>
            <c:idx val="46"/>
            <c:invertIfNegative val="0"/>
            <c:bubble3D val="0"/>
            <c:spPr>
              <a:solidFill>
                <a:srgbClr val="92D050"/>
              </a:solidFill>
              <a:ln>
                <a:noFill/>
              </a:ln>
              <a:effectLst/>
            </c:spPr>
            <c:extLst>
              <c:ext xmlns:c16="http://schemas.microsoft.com/office/drawing/2014/chart" uri="{C3380CC4-5D6E-409C-BE32-E72D297353CC}">
                <c16:uniqueId val="{00000004-B827-4248-B87F-7C248C717EB6}"/>
              </c:ext>
            </c:extLst>
          </c:dPt>
          <c:dPt>
            <c:idx val="47"/>
            <c:invertIfNegative val="0"/>
            <c:bubble3D val="0"/>
            <c:spPr>
              <a:solidFill>
                <a:srgbClr val="92D050"/>
              </a:solidFill>
              <a:ln>
                <a:noFill/>
              </a:ln>
              <a:effectLst/>
            </c:spPr>
            <c:extLst>
              <c:ext xmlns:c16="http://schemas.microsoft.com/office/drawing/2014/chart" uri="{C3380CC4-5D6E-409C-BE32-E72D297353CC}">
                <c16:uniqueId val="{00000003-B827-4248-B87F-7C248C717EB6}"/>
              </c:ext>
            </c:extLst>
          </c:dPt>
          <c:dPt>
            <c:idx val="49"/>
            <c:invertIfNegative val="0"/>
            <c:bubble3D val="0"/>
            <c:spPr>
              <a:solidFill>
                <a:srgbClr val="92D050"/>
              </a:solidFill>
              <a:ln>
                <a:noFill/>
              </a:ln>
              <a:effectLst/>
            </c:spPr>
            <c:extLst>
              <c:ext xmlns:c16="http://schemas.microsoft.com/office/drawing/2014/chart" uri="{C3380CC4-5D6E-409C-BE32-E72D297353CC}">
                <c16:uniqueId val="{00000002-B827-4248-B87F-7C248C717EB6}"/>
              </c:ext>
            </c:extLst>
          </c:dPt>
          <c:cat>
            <c:strRef>
              <c:f>'Institutional Sup per Student'!$B$3:$B$52</c:f>
              <c:strCache>
                <c:ptCount val="50"/>
                <c:pt idx="0">
                  <c:v>OSU</c:v>
                </c:pt>
                <c:pt idx="1">
                  <c:v>Texas Tech</c:v>
                </c:pt>
                <c:pt idx="2">
                  <c:v>Illinois</c:v>
                </c:pt>
                <c:pt idx="3">
                  <c:v>LSU</c:v>
                </c:pt>
                <c:pt idx="4">
                  <c:v>Arkansas</c:v>
                </c:pt>
                <c:pt idx="5">
                  <c:v>Texas A&amp;M</c:v>
                </c:pt>
                <c:pt idx="6">
                  <c:v>OU</c:v>
                </c:pt>
                <c:pt idx="7">
                  <c:v>Florida State</c:v>
                </c:pt>
                <c:pt idx="8">
                  <c:v>Nebraska</c:v>
                </c:pt>
                <c:pt idx="9">
                  <c:v>Missouri</c:v>
                </c:pt>
                <c:pt idx="10">
                  <c:v>Kansas State</c:v>
                </c:pt>
                <c:pt idx="11">
                  <c:v>Iowa</c:v>
                </c:pt>
                <c:pt idx="12">
                  <c:v>South Carolina</c:v>
                </c:pt>
                <c:pt idx="13">
                  <c:v>Clemson</c:v>
                </c:pt>
                <c:pt idx="14">
                  <c:v>Virginia Tech</c:v>
                </c:pt>
                <c:pt idx="15">
                  <c:v>Tennessee</c:v>
                </c:pt>
                <c:pt idx="16">
                  <c:v>Iowa State</c:v>
                </c:pt>
                <c:pt idx="17">
                  <c:v>Kentucky</c:v>
                </c:pt>
                <c:pt idx="18">
                  <c:v>Wisconsin</c:v>
                </c:pt>
                <c:pt idx="19">
                  <c:v>Mississippi State</c:v>
                </c:pt>
                <c:pt idx="20">
                  <c:v>Kansas</c:v>
                </c:pt>
                <c:pt idx="21">
                  <c:v>Auburn</c:v>
                </c:pt>
                <c:pt idx="22">
                  <c:v>NC State</c:v>
                </c:pt>
                <c:pt idx="23">
                  <c:v>Arizona State</c:v>
                </c:pt>
                <c:pt idx="24">
                  <c:v>Purdue</c:v>
                </c:pt>
                <c:pt idx="25">
                  <c:v>Alabama</c:v>
                </c:pt>
                <c:pt idx="26">
                  <c:v>Georgia</c:v>
                </c:pt>
                <c:pt idx="27">
                  <c:v>Indiana</c:v>
                </c:pt>
                <c:pt idx="28">
                  <c:v>Florida</c:v>
                </c:pt>
                <c:pt idx="29">
                  <c:v>Maryland</c:v>
                </c:pt>
                <c:pt idx="30">
                  <c:v>Georgia Tech</c:v>
                </c:pt>
                <c:pt idx="31">
                  <c:v>Oregon State</c:v>
                </c:pt>
                <c:pt idx="32">
                  <c:v>Washington State</c:v>
                </c:pt>
                <c:pt idx="33">
                  <c:v>Oregon</c:v>
                </c:pt>
                <c:pt idx="34">
                  <c:v>Texas</c:v>
                </c:pt>
                <c:pt idx="35">
                  <c:v>Louisville</c:v>
                </c:pt>
                <c:pt idx="36">
                  <c:v>Arizona</c:v>
                </c:pt>
                <c:pt idx="37">
                  <c:v>Rutgers</c:v>
                </c:pt>
                <c:pt idx="38">
                  <c:v>Ohio State</c:v>
                </c:pt>
                <c:pt idx="39">
                  <c:v>West Virginia</c:v>
                </c:pt>
                <c:pt idx="40">
                  <c:v>Michigan</c:v>
                </c:pt>
                <c:pt idx="41">
                  <c:v>UCLA</c:v>
                </c:pt>
                <c:pt idx="42">
                  <c:v>Washington</c:v>
                </c:pt>
                <c:pt idx="43">
                  <c:v>Minnesota</c:v>
                </c:pt>
                <c:pt idx="44">
                  <c:v>Utah</c:v>
                </c:pt>
                <c:pt idx="45">
                  <c:v>Cal-Berkeley</c:v>
                </c:pt>
                <c:pt idx="46">
                  <c:v>Michigan State</c:v>
                </c:pt>
                <c:pt idx="47">
                  <c:v>North Carolina</c:v>
                </c:pt>
                <c:pt idx="48">
                  <c:v>Mississippi</c:v>
                </c:pt>
                <c:pt idx="49">
                  <c:v>Virginia</c:v>
                </c:pt>
              </c:strCache>
            </c:strRef>
          </c:cat>
          <c:val>
            <c:numRef>
              <c:f>'Institutional Sup per Student'!$C$3:$C$52</c:f>
              <c:numCache>
                <c:formatCode>_("$"* #,##0_);_("$"* \(#,##0\);_("$"* "-"??_);_(@_)</c:formatCode>
                <c:ptCount val="50"/>
                <c:pt idx="0">
                  <c:v>676.24634399214222</c:v>
                </c:pt>
                <c:pt idx="1">
                  <c:v>1569.1765964885353</c:v>
                </c:pt>
                <c:pt idx="2">
                  <c:v>1775.0007013624615</c:v>
                </c:pt>
                <c:pt idx="3">
                  <c:v>1810.5220667051451</c:v>
                </c:pt>
                <c:pt idx="4">
                  <c:v>1907.4797886584881</c:v>
                </c:pt>
                <c:pt idx="5">
                  <c:v>1953.1824100316135</c:v>
                </c:pt>
                <c:pt idx="6">
                  <c:v>1989.1913167091157</c:v>
                </c:pt>
                <c:pt idx="7">
                  <c:v>2012.2743969643529</c:v>
                </c:pt>
                <c:pt idx="8">
                  <c:v>2046.0994129825208</c:v>
                </c:pt>
                <c:pt idx="9">
                  <c:v>2108.7951861544216</c:v>
                </c:pt>
                <c:pt idx="10">
                  <c:v>2197.6188535975552</c:v>
                </c:pt>
                <c:pt idx="11">
                  <c:v>2241.6566824725901</c:v>
                </c:pt>
                <c:pt idx="12">
                  <c:v>2362.6414052958944</c:v>
                </c:pt>
                <c:pt idx="13">
                  <c:v>2384.2962593451589</c:v>
                </c:pt>
                <c:pt idx="14">
                  <c:v>2399.6307058932371</c:v>
                </c:pt>
                <c:pt idx="15">
                  <c:v>2468.0577755783743</c:v>
                </c:pt>
                <c:pt idx="16">
                  <c:v>2477.9970854211165</c:v>
                </c:pt>
                <c:pt idx="17">
                  <c:v>2723.2458168680141</c:v>
                </c:pt>
                <c:pt idx="18">
                  <c:v>2797.750430643699</c:v>
                </c:pt>
                <c:pt idx="19">
                  <c:v>2833.4489923495967</c:v>
                </c:pt>
                <c:pt idx="20">
                  <c:v>2930.907874515161</c:v>
                </c:pt>
                <c:pt idx="21">
                  <c:v>3026.9686371225598</c:v>
                </c:pt>
                <c:pt idx="22">
                  <c:v>3044.1678645954094</c:v>
                </c:pt>
                <c:pt idx="23">
                  <c:v>3105.8760923046098</c:v>
                </c:pt>
                <c:pt idx="24">
                  <c:v>3148.8928338786059</c:v>
                </c:pt>
                <c:pt idx="25">
                  <c:v>3262.8565555847108</c:v>
                </c:pt>
                <c:pt idx="26">
                  <c:v>3264.5248331462744</c:v>
                </c:pt>
                <c:pt idx="27">
                  <c:v>3277.0780192101797</c:v>
                </c:pt>
                <c:pt idx="28">
                  <c:v>3492.7055766881654</c:v>
                </c:pt>
                <c:pt idx="29">
                  <c:v>3535.2146561001859</c:v>
                </c:pt>
                <c:pt idx="30">
                  <c:v>3627.7207526011985</c:v>
                </c:pt>
                <c:pt idx="31">
                  <c:v>3646.3775219171307</c:v>
                </c:pt>
                <c:pt idx="32">
                  <c:v>3760.3055791350112</c:v>
                </c:pt>
                <c:pt idx="33">
                  <c:v>3994.5891082450344</c:v>
                </c:pt>
                <c:pt idx="34">
                  <c:v>4153.7449510423867</c:v>
                </c:pt>
                <c:pt idx="35">
                  <c:v>4275.0178224188885</c:v>
                </c:pt>
                <c:pt idx="36">
                  <c:v>4295.4438652020108</c:v>
                </c:pt>
                <c:pt idx="37">
                  <c:v>5004.602036622071</c:v>
                </c:pt>
                <c:pt idx="38">
                  <c:v>5066.7270483336051</c:v>
                </c:pt>
                <c:pt idx="39">
                  <c:v>5110.1864402540887</c:v>
                </c:pt>
                <c:pt idx="40">
                  <c:v>5266.6350437591527</c:v>
                </c:pt>
                <c:pt idx="41">
                  <c:v>5531.4738533450191</c:v>
                </c:pt>
                <c:pt idx="42">
                  <c:v>5899.8247475982525</c:v>
                </c:pt>
                <c:pt idx="43">
                  <c:v>6011.2035916873265</c:v>
                </c:pt>
                <c:pt idx="44">
                  <c:v>6029.104288774809</c:v>
                </c:pt>
                <c:pt idx="45">
                  <c:v>6991.9936725176349</c:v>
                </c:pt>
                <c:pt idx="46">
                  <c:v>7260.4399052417348</c:v>
                </c:pt>
                <c:pt idx="47">
                  <c:v>7358.3036897088241</c:v>
                </c:pt>
                <c:pt idx="48">
                  <c:v>7500.5862614654225</c:v>
                </c:pt>
                <c:pt idx="49">
                  <c:v>7923.3458999189679</c:v>
                </c:pt>
              </c:numCache>
            </c:numRef>
          </c:val>
          <c:extLst>
            <c:ext xmlns:c16="http://schemas.microsoft.com/office/drawing/2014/chart" uri="{C3380CC4-5D6E-409C-BE32-E72D297353CC}">
              <c16:uniqueId val="{00000000-5A13-44E0-8D6C-EFD13BE77B33}"/>
            </c:ext>
          </c:extLst>
        </c:ser>
        <c:dLbls>
          <c:showLegendKey val="0"/>
          <c:showVal val="0"/>
          <c:showCatName val="0"/>
          <c:showSerName val="0"/>
          <c:showPercent val="0"/>
          <c:showBubbleSize val="0"/>
        </c:dLbls>
        <c:gapWidth val="219"/>
        <c:overlap val="-27"/>
        <c:axId val="476698944"/>
        <c:axId val="476699776"/>
      </c:barChart>
      <c:catAx>
        <c:axId val="476698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76699776"/>
        <c:crosses val="autoZero"/>
        <c:auto val="1"/>
        <c:lblAlgn val="ctr"/>
        <c:lblOffset val="100"/>
        <c:noMultiLvlLbl val="0"/>
      </c:catAx>
      <c:valAx>
        <c:axId val="47669977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6698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42062850313607E-2"/>
          <c:y val="1.5153694151506093E-2"/>
          <c:w val="0.90916580381580747"/>
          <c:h val="0.92260334212840811"/>
        </c:manualLayout>
      </c:layout>
      <c:lineChart>
        <c:grouping val="standard"/>
        <c:varyColors val="0"/>
        <c:dLbls>
          <c:showLegendKey val="0"/>
          <c:showVal val="0"/>
          <c:showCatName val="0"/>
          <c:showSerName val="0"/>
          <c:showPercent val="0"/>
          <c:showBubbleSize val="0"/>
        </c:dLbls>
        <c:marker val="1"/>
        <c:smooth val="0"/>
        <c:axId val="2054914960"/>
        <c:axId val="1667220544"/>
      </c:lineChart>
      <c:catAx>
        <c:axId val="2054914960"/>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67220544"/>
        <c:crosses val="autoZero"/>
        <c:auto val="1"/>
        <c:lblAlgn val="ctr"/>
        <c:lblOffset val="100"/>
        <c:noMultiLvlLbl val="0"/>
      </c:catAx>
      <c:valAx>
        <c:axId val="16672205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5491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'OU Historical'!$S$86</c:f>
              <c:strCache>
                <c:ptCount val="1"/>
                <c:pt idx="0">
                  <c:v>CFI</c:v>
                </c:pt>
              </c:strCache>
            </c:strRef>
          </c:tx>
          <c:spPr>
            <a:ln w="41275" cap="rnd">
              <a:solidFill>
                <a:srgbClr val="C00000"/>
              </a:solidFill>
              <a:round/>
            </a:ln>
            <a:effectLst/>
          </c:spPr>
          <c:marker>
            <c:symbol val="diamond"/>
            <c:size val="7"/>
            <c:spPr>
              <a:solidFill>
                <a:srgbClr val="C00000"/>
              </a:solidFill>
              <a:ln w="19050">
                <a:solidFill>
                  <a:srgbClr val="C00000"/>
                </a:solidFill>
              </a:ln>
              <a:effectLst/>
            </c:spPr>
          </c:marker>
          <c:trendline>
            <c:spPr>
              <a:ln w="19050" cap="rnd">
                <a:solidFill>
                  <a:schemeClr val="accent1"/>
                </a:solidFill>
                <a:prstDash val="sysDot"/>
              </a:ln>
              <a:effectLst/>
            </c:spPr>
            <c:trendlineType val="linear"/>
            <c:dispRSqr val="0"/>
            <c:dispEq val="0"/>
          </c:trendline>
          <c:cat>
            <c:strRef>
              <c:f>'OU Historical'!$R$87:$R$101</c:f>
              <c:strCache>
                <c:ptCount val="15"/>
                <c:pt idx="0">
                  <c:v>FY09</c:v>
                </c:pt>
                <c:pt idx="1">
                  <c:v>FY10</c:v>
                </c:pt>
                <c:pt idx="2">
                  <c:v>FY11</c:v>
                </c:pt>
                <c:pt idx="3">
                  <c:v>FY12</c:v>
                </c:pt>
                <c:pt idx="4">
                  <c:v>FY13</c:v>
                </c:pt>
                <c:pt idx="5">
                  <c:v>FY14</c:v>
                </c:pt>
                <c:pt idx="6">
                  <c:v>FY15</c:v>
                </c:pt>
                <c:pt idx="7">
                  <c:v>FY16</c:v>
                </c:pt>
                <c:pt idx="8">
                  <c:v>FY17</c:v>
                </c:pt>
                <c:pt idx="9">
                  <c:v>FY18</c:v>
                </c:pt>
                <c:pt idx="10">
                  <c:v>FY19</c:v>
                </c:pt>
                <c:pt idx="11">
                  <c:v>FY20</c:v>
                </c:pt>
                <c:pt idx="12">
                  <c:v>FY21</c:v>
                </c:pt>
                <c:pt idx="13">
                  <c:v>FY22</c:v>
                </c:pt>
                <c:pt idx="14">
                  <c:v>FY23</c:v>
                </c:pt>
              </c:strCache>
            </c:strRef>
          </c:cat>
          <c:val>
            <c:numRef>
              <c:f>'OU Historical'!$S$87:$S$101</c:f>
              <c:numCache>
                <c:formatCode>0.00</c:formatCode>
                <c:ptCount val="15"/>
                <c:pt idx="0">
                  <c:v>0.97200029476767957</c:v>
                </c:pt>
                <c:pt idx="1">
                  <c:v>1.2852065683798317</c:v>
                </c:pt>
                <c:pt idx="2">
                  <c:v>1.0386051798956375</c:v>
                </c:pt>
                <c:pt idx="3">
                  <c:v>0.75191834483652786</c:v>
                </c:pt>
                <c:pt idx="4">
                  <c:v>0.88072352997186987</c:v>
                </c:pt>
                <c:pt idx="5">
                  <c:v>0.97</c:v>
                </c:pt>
                <c:pt idx="6">
                  <c:v>0.13</c:v>
                </c:pt>
                <c:pt idx="7">
                  <c:v>-0.74</c:v>
                </c:pt>
                <c:pt idx="8">
                  <c:v>-0.85</c:v>
                </c:pt>
                <c:pt idx="9">
                  <c:v>1.06</c:v>
                </c:pt>
                <c:pt idx="10">
                  <c:v>1.27</c:v>
                </c:pt>
                <c:pt idx="11">
                  <c:v>0.05</c:v>
                </c:pt>
                <c:pt idx="12">
                  <c:v>3.33</c:v>
                </c:pt>
                <c:pt idx="13">
                  <c:v>3.03</c:v>
                </c:pt>
                <c:pt idx="14">
                  <c:v>1.27</c:v>
                </c:pt>
              </c:numCache>
            </c:numRef>
          </c:val>
          <c:smooth val="0"/>
          <c:extLst>
            <c:ext xmlns:c16="http://schemas.microsoft.com/office/drawing/2014/chart" uri="{C3380CC4-5D6E-409C-BE32-E72D297353CC}">
              <c16:uniqueId val="{00000000-1862-4EFC-92EF-11181186C206}"/>
            </c:ext>
          </c:extLst>
        </c:ser>
        <c:dLbls>
          <c:showLegendKey val="0"/>
          <c:showVal val="0"/>
          <c:showCatName val="0"/>
          <c:showSerName val="0"/>
          <c:showPercent val="0"/>
          <c:showBubbleSize val="0"/>
        </c:dLbls>
        <c:marker val="1"/>
        <c:smooth val="0"/>
        <c:axId val="166499648"/>
        <c:axId val="828133504"/>
      </c:lineChart>
      <c:catAx>
        <c:axId val="16649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8133504"/>
        <c:crosses val="autoZero"/>
        <c:auto val="1"/>
        <c:lblAlgn val="ctr"/>
        <c:lblOffset val="100"/>
        <c:noMultiLvlLbl val="0"/>
      </c:catAx>
      <c:valAx>
        <c:axId val="8281335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64996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42062850313607E-2"/>
          <c:y val="1.5153694151506093E-2"/>
          <c:w val="0.90916580381580747"/>
          <c:h val="0.92260334212840811"/>
        </c:manualLayout>
      </c:layout>
      <c:lineChart>
        <c:grouping val="standard"/>
        <c:varyColors val="0"/>
        <c:dLbls>
          <c:showLegendKey val="0"/>
          <c:showVal val="0"/>
          <c:showCatName val="0"/>
          <c:showSerName val="0"/>
          <c:showPercent val="0"/>
          <c:showBubbleSize val="0"/>
        </c:dLbls>
        <c:marker val="1"/>
        <c:smooth val="0"/>
        <c:axId val="2054914960"/>
        <c:axId val="1667220544"/>
      </c:lineChart>
      <c:catAx>
        <c:axId val="2054914960"/>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67220544"/>
        <c:crosses val="autoZero"/>
        <c:auto val="1"/>
        <c:lblAlgn val="ctr"/>
        <c:lblOffset val="100"/>
        <c:noMultiLvlLbl val="0"/>
      </c:catAx>
      <c:valAx>
        <c:axId val="16672205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5491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98870607429423E-2"/>
          <c:y val="0.18112109256956285"/>
          <c:w val="0.93331602598212382"/>
          <c:h val="0.66839175105944515"/>
        </c:manualLayout>
      </c:layout>
      <c:barChart>
        <c:barDir val="col"/>
        <c:grouping val="clustered"/>
        <c:varyColors val="0"/>
        <c:ser>
          <c:idx val="0"/>
          <c:order val="0"/>
          <c:tx>
            <c:strRef>
              <c:f>'Peer Trends'!$D$20</c:f>
              <c:strCache>
                <c:ptCount val="1"/>
                <c:pt idx="0">
                  <c:v>2 Year Avg. </c:v>
                </c:pt>
              </c:strCache>
            </c:strRef>
          </c:tx>
          <c:spPr>
            <a:solidFill>
              <a:schemeClr val="bg1">
                <a:lumMod val="50000"/>
              </a:schemeClr>
            </a:solidFill>
            <a:ln>
              <a:noFill/>
            </a:ln>
            <a:effectLst/>
          </c:spPr>
          <c:invertIfNegative val="0"/>
          <c:dPt>
            <c:idx val="1"/>
            <c:invertIfNegative val="0"/>
            <c:bubble3D val="0"/>
            <c:spPr>
              <a:solidFill>
                <a:schemeClr val="bg1">
                  <a:lumMod val="50000"/>
                </a:schemeClr>
              </a:solidFill>
              <a:ln>
                <a:solidFill>
                  <a:schemeClr val="tx1"/>
                </a:solidFill>
              </a:ln>
              <a:effectLst/>
            </c:spPr>
            <c:extLst>
              <c:ext xmlns:c16="http://schemas.microsoft.com/office/drawing/2014/chart" uri="{C3380CC4-5D6E-409C-BE32-E72D297353CC}">
                <c16:uniqueId val="{00000001-06F9-4918-84CC-0C943B50399F}"/>
              </c:ext>
            </c:extLst>
          </c:dPt>
          <c:dPt>
            <c:idx val="5"/>
            <c:invertIfNegative val="0"/>
            <c:bubble3D val="0"/>
            <c:spPr>
              <a:solidFill>
                <a:schemeClr val="accent2">
                  <a:lumMod val="75000"/>
                </a:schemeClr>
              </a:solidFill>
              <a:ln>
                <a:noFill/>
              </a:ln>
              <a:effectLst/>
            </c:spPr>
            <c:extLst>
              <c:ext xmlns:c16="http://schemas.microsoft.com/office/drawing/2014/chart" uri="{C3380CC4-5D6E-409C-BE32-E72D297353CC}">
                <c16:uniqueId val="{00000005-06F9-4918-84CC-0C943B50399F}"/>
              </c:ext>
            </c:extLst>
          </c:dPt>
          <c:dPt>
            <c:idx val="11"/>
            <c:invertIfNegative val="0"/>
            <c:bubble3D val="0"/>
            <c:extLst>
              <c:ext xmlns:c16="http://schemas.microsoft.com/office/drawing/2014/chart" uri="{C3380CC4-5D6E-409C-BE32-E72D297353CC}">
                <c16:uniqueId val="{00000004-06F9-4918-84CC-0C943B50399F}"/>
              </c:ext>
            </c:extLst>
          </c:dPt>
          <c:dPt>
            <c:idx val="12"/>
            <c:invertIfNegative val="0"/>
            <c:bubble3D val="0"/>
            <c:spPr>
              <a:solidFill>
                <a:schemeClr val="accent2">
                  <a:lumMod val="75000"/>
                </a:schemeClr>
              </a:solidFill>
              <a:ln>
                <a:noFill/>
              </a:ln>
              <a:effectLst/>
            </c:spPr>
            <c:extLst>
              <c:ext xmlns:c16="http://schemas.microsoft.com/office/drawing/2014/chart" uri="{C3380CC4-5D6E-409C-BE32-E72D297353CC}">
                <c16:uniqueId val="{00000006-A1F0-4C3A-A94D-696C9D04E85F}"/>
              </c:ext>
            </c:extLst>
          </c:dPt>
          <c:dLbls>
            <c:dLbl>
              <c:idx val="6"/>
              <c:layout>
                <c:manualLayout>
                  <c:x val="-1.7014540331427169E-3"/>
                  <c:y val="-1.0621693579696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6F9-4918-84CC-0C943B50399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'Peer Trends'!$B$21:$B$34</c:f>
              <c:strCache>
                <c:ptCount val="14"/>
                <c:pt idx="0">
                  <c:v>West Virginia</c:v>
                </c:pt>
                <c:pt idx="1">
                  <c:v>OSU - Stillwater</c:v>
                </c:pt>
                <c:pt idx="2">
                  <c:v>Kansas State</c:v>
                </c:pt>
                <c:pt idx="3">
                  <c:v>Kansas*</c:v>
                </c:pt>
                <c:pt idx="4">
                  <c:v>Iowa State</c:v>
                </c:pt>
                <c:pt idx="5">
                  <c:v>OU - Norman</c:v>
                </c:pt>
                <c:pt idx="6">
                  <c:v>Arkansas</c:v>
                </c:pt>
                <c:pt idx="7">
                  <c:v>Alabama</c:v>
                </c:pt>
                <c:pt idx="8">
                  <c:v>Nebraska*</c:v>
                </c:pt>
                <c:pt idx="9">
                  <c:v>Texas Tech</c:v>
                </c:pt>
                <c:pt idx="10">
                  <c:v>Missouri*</c:v>
                </c:pt>
                <c:pt idx="11">
                  <c:v>Texas*</c:v>
                </c:pt>
                <c:pt idx="12">
                  <c:v>OU - HSC</c:v>
                </c:pt>
                <c:pt idx="13">
                  <c:v>Purdue*</c:v>
                </c:pt>
              </c:strCache>
            </c:strRef>
          </c:cat>
          <c:val>
            <c:numRef>
              <c:f>'Peer Trends'!$D$21:$D$34</c:f>
              <c:numCache>
                <c:formatCode>0.00</c:formatCode>
                <c:ptCount val="14"/>
                <c:pt idx="0">
                  <c:v>0.18274673186180909</c:v>
                </c:pt>
                <c:pt idx="1">
                  <c:v>0.95051544556683809</c:v>
                </c:pt>
                <c:pt idx="2">
                  <c:v>2.2065088907780352</c:v>
                </c:pt>
                <c:pt idx="3">
                  <c:v>2.5345065973615264</c:v>
                </c:pt>
                <c:pt idx="4">
                  <c:v>2.9677621795254669</c:v>
                </c:pt>
                <c:pt idx="5">
                  <c:v>3.1793984709683341</c:v>
                </c:pt>
                <c:pt idx="6">
                  <c:v>3.7765038816889458</c:v>
                </c:pt>
                <c:pt idx="7">
                  <c:v>4.3600000000000003</c:v>
                </c:pt>
                <c:pt idx="8">
                  <c:v>4.7088388802900205</c:v>
                </c:pt>
                <c:pt idx="9">
                  <c:v>4.7952289593500668</c:v>
                </c:pt>
                <c:pt idx="10">
                  <c:v>5.0602043953498193</c:v>
                </c:pt>
                <c:pt idx="11">
                  <c:v>6.4965758400972522</c:v>
                </c:pt>
                <c:pt idx="12">
                  <c:v>6.5222248355027332</c:v>
                </c:pt>
                <c:pt idx="13">
                  <c:v>7.6721293595604489</c:v>
                </c:pt>
              </c:numCache>
            </c:numRef>
          </c:val>
          <c:extLst>
            <c:ext xmlns:c16="http://schemas.microsoft.com/office/drawing/2014/chart" uri="{C3380CC4-5D6E-409C-BE32-E72D297353CC}">
              <c16:uniqueId val="{00000002-06F9-4918-84CC-0C943B50399F}"/>
            </c:ext>
          </c:extLst>
        </c:ser>
        <c:dLbls>
          <c:showLegendKey val="0"/>
          <c:showVal val="0"/>
          <c:showCatName val="0"/>
          <c:showSerName val="0"/>
          <c:showPercent val="0"/>
          <c:showBubbleSize val="0"/>
        </c:dLbls>
        <c:gapWidth val="219"/>
        <c:overlap val="-27"/>
        <c:axId val="820155136"/>
        <c:axId val="820155792"/>
      </c:barChart>
      <c:catAx>
        <c:axId val="82015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20155792"/>
        <c:crosses val="autoZero"/>
        <c:auto val="1"/>
        <c:lblAlgn val="ctr"/>
        <c:lblOffset val="100"/>
        <c:noMultiLvlLbl val="0"/>
      </c:catAx>
      <c:valAx>
        <c:axId val="8201557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20155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41275" cap="rnd">
              <a:solidFill>
                <a:schemeClr val="accent2"/>
              </a:solidFill>
              <a:round/>
            </a:ln>
            <a:effectLst/>
          </c:spPr>
          <c:marker>
            <c:symbol val="circle"/>
            <c:size val="8"/>
            <c:spPr>
              <a:solidFill>
                <a:schemeClr val="bg1"/>
              </a:solidFill>
              <a:ln w="9525">
                <a:solidFill>
                  <a:schemeClr val="accent2"/>
                </a:solidFill>
              </a:ln>
              <a:effectLst/>
            </c:spPr>
          </c:marker>
          <c:cat>
            <c:strRef>
              <c:f>'OU Historical'!$U$103:$U$117</c:f>
              <c:strCache>
                <c:ptCount val="15"/>
                <c:pt idx="0">
                  <c:v>FY09</c:v>
                </c:pt>
                <c:pt idx="1">
                  <c:v>FY10</c:v>
                </c:pt>
                <c:pt idx="2">
                  <c:v>FY11</c:v>
                </c:pt>
                <c:pt idx="3">
                  <c:v>FY12</c:v>
                </c:pt>
                <c:pt idx="4">
                  <c:v>FY13</c:v>
                </c:pt>
                <c:pt idx="5">
                  <c:v>FY14</c:v>
                </c:pt>
                <c:pt idx="6">
                  <c:v>FY15</c:v>
                </c:pt>
                <c:pt idx="7">
                  <c:v>FY16</c:v>
                </c:pt>
                <c:pt idx="8">
                  <c:v>FY17</c:v>
                </c:pt>
                <c:pt idx="9">
                  <c:v>FY18</c:v>
                </c:pt>
                <c:pt idx="10">
                  <c:v>FY19</c:v>
                </c:pt>
                <c:pt idx="11">
                  <c:v>FY20</c:v>
                </c:pt>
                <c:pt idx="12">
                  <c:v>FY21</c:v>
                </c:pt>
                <c:pt idx="13">
                  <c:v>FY22</c:v>
                </c:pt>
                <c:pt idx="14">
                  <c:v>FY23</c:v>
                </c:pt>
              </c:strCache>
            </c:strRef>
          </c:cat>
          <c:val>
            <c:numRef>
              <c:f>'OU Historical'!$V$103:$V$117</c:f>
              <c:numCache>
                <c:formatCode>_(* #,##0_);_(* \(#,##0\);_(* "-"??_);_(@_)</c:formatCode>
                <c:ptCount val="15"/>
                <c:pt idx="0">
                  <c:v>60.476249222324363</c:v>
                </c:pt>
                <c:pt idx="1">
                  <c:v>59.327966838128212</c:v>
                </c:pt>
                <c:pt idx="2">
                  <c:v>70.31066115723651</c:v>
                </c:pt>
                <c:pt idx="3">
                  <c:v>72.190388170055442</c:v>
                </c:pt>
                <c:pt idx="4">
                  <c:v>85.567104968793259</c:v>
                </c:pt>
                <c:pt idx="5">
                  <c:v>79.586853190180918</c:v>
                </c:pt>
                <c:pt idx="6">
                  <c:v>42.609853403650114</c:v>
                </c:pt>
                <c:pt idx="7">
                  <c:v>27.997539756040585</c:v>
                </c:pt>
                <c:pt idx="8">
                  <c:v>38.319076586088094</c:v>
                </c:pt>
                <c:pt idx="9">
                  <c:v>42.467218068499029</c:v>
                </c:pt>
                <c:pt idx="10">
                  <c:v>52.2754479741278</c:v>
                </c:pt>
                <c:pt idx="11">
                  <c:v>56.816316690514633</c:v>
                </c:pt>
                <c:pt idx="12">
                  <c:v>60.786255503526185</c:v>
                </c:pt>
                <c:pt idx="13" formatCode="0">
                  <c:v>90.364538259002842</c:v>
                </c:pt>
                <c:pt idx="14" formatCode="General">
                  <c:v>76</c:v>
                </c:pt>
              </c:numCache>
            </c:numRef>
          </c:val>
          <c:smooth val="0"/>
          <c:extLst>
            <c:ext xmlns:c16="http://schemas.microsoft.com/office/drawing/2014/chart" uri="{C3380CC4-5D6E-409C-BE32-E72D297353CC}">
              <c16:uniqueId val="{00000000-5884-4C25-A034-183A0ED96479}"/>
            </c:ext>
          </c:extLst>
        </c:ser>
        <c:dLbls>
          <c:showLegendKey val="0"/>
          <c:showVal val="0"/>
          <c:showCatName val="0"/>
          <c:showSerName val="0"/>
          <c:showPercent val="0"/>
          <c:showBubbleSize val="0"/>
        </c:dLbls>
        <c:marker val="1"/>
        <c:smooth val="0"/>
        <c:axId val="32478992"/>
        <c:axId val="32470672"/>
      </c:lineChart>
      <c:catAx>
        <c:axId val="3247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470672"/>
        <c:crosses val="autoZero"/>
        <c:auto val="1"/>
        <c:lblAlgn val="ctr"/>
        <c:lblOffset val="100"/>
        <c:noMultiLvlLbl val="0"/>
      </c:catAx>
      <c:valAx>
        <c:axId val="3247067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4789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42062850313607E-2"/>
          <c:y val="1.5153694151506093E-2"/>
          <c:w val="0.90916580381580747"/>
          <c:h val="0.92260334212840811"/>
        </c:manualLayout>
      </c:layout>
      <c:lineChart>
        <c:grouping val="standard"/>
        <c:varyColors val="0"/>
        <c:dLbls>
          <c:showLegendKey val="0"/>
          <c:showVal val="0"/>
          <c:showCatName val="0"/>
          <c:showSerName val="0"/>
          <c:showPercent val="0"/>
          <c:showBubbleSize val="0"/>
        </c:dLbls>
        <c:marker val="1"/>
        <c:smooth val="0"/>
        <c:axId val="2054914960"/>
        <c:axId val="1667220544"/>
      </c:lineChart>
      <c:catAx>
        <c:axId val="2054914960"/>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67220544"/>
        <c:crosses val="autoZero"/>
        <c:auto val="1"/>
        <c:lblAlgn val="ctr"/>
        <c:lblOffset val="100"/>
        <c:noMultiLvlLbl val="0"/>
      </c:catAx>
      <c:valAx>
        <c:axId val="16672205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5491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 (2)'!$D$6</c:f>
              <c:strCache>
                <c:ptCount val="1"/>
                <c:pt idx="0">
                  <c:v>Outstanding Principal on Bonds, Capital Leases, and Corix</c:v>
                </c:pt>
              </c:strCache>
            </c:strRef>
          </c:tx>
          <c:spPr>
            <a:solidFill>
              <a:srgbClr val="AC0000"/>
            </a:solidFill>
            <a:ln>
              <a:noFill/>
            </a:ln>
            <a:effectLst/>
          </c:spPr>
          <c:invertIfNegative val="0"/>
          <c:dPt>
            <c:idx val="5"/>
            <c:invertIfNegative val="0"/>
            <c:bubble3D val="0"/>
            <c:extLst>
              <c:ext xmlns:c16="http://schemas.microsoft.com/office/drawing/2014/chart" uri="{C3380CC4-5D6E-409C-BE32-E72D297353CC}">
                <c16:uniqueId val="{00000001-8B5C-4F69-8071-8D48B329BFB1}"/>
              </c:ext>
            </c:extLst>
          </c:dPt>
          <c:dPt>
            <c:idx val="6"/>
            <c:invertIfNegative val="0"/>
            <c:bubble3D val="0"/>
            <c:extLst>
              <c:ext xmlns:c16="http://schemas.microsoft.com/office/drawing/2014/chart" uri="{C3380CC4-5D6E-409C-BE32-E72D297353CC}">
                <c16:uniqueId val="{00000003-8B5C-4F69-8071-8D48B329BFB1}"/>
              </c:ext>
            </c:extLst>
          </c:dPt>
          <c:dPt>
            <c:idx val="7"/>
            <c:invertIfNegative val="0"/>
            <c:bubble3D val="0"/>
            <c:extLst>
              <c:ext xmlns:c16="http://schemas.microsoft.com/office/drawing/2014/chart" uri="{C3380CC4-5D6E-409C-BE32-E72D297353CC}">
                <c16:uniqueId val="{00000005-8B5C-4F69-8071-8D48B329BFB1}"/>
              </c:ext>
            </c:extLst>
          </c:dPt>
          <c:dPt>
            <c:idx val="8"/>
            <c:invertIfNegative val="0"/>
            <c:bubble3D val="0"/>
            <c:extLst>
              <c:ext xmlns:c16="http://schemas.microsoft.com/office/drawing/2014/chart" uri="{C3380CC4-5D6E-409C-BE32-E72D297353CC}">
                <c16:uniqueId val="{00000007-8B5C-4F69-8071-8D48B329BFB1}"/>
              </c:ext>
            </c:extLst>
          </c:dPt>
          <c:dPt>
            <c:idx val="9"/>
            <c:invertIfNegative val="0"/>
            <c:bubble3D val="0"/>
            <c:extLst>
              <c:ext xmlns:c16="http://schemas.microsoft.com/office/drawing/2014/chart" uri="{C3380CC4-5D6E-409C-BE32-E72D297353CC}">
                <c16:uniqueId val="{00000009-8B5C-4F69-8071-8D48B329BFB1}"/>
              </c:ext>
            </c:extLst>
          </c:dPt>
          <c:dPt>
            <c:idx val="10"/>
            <c:invertIfNegative val="0"/>
            <c:bubble3D val="0"/>
            <c:spPr>
              <a:gradFill flip="none" rotWithShape="1">
                <a:gsLst>
                  <a:gs pos="0">
                    <a:srgbClr val="AC0000">
                      <a:tint val="66000"/>
                      <a:satMod val="160000"/>
                    </a:srgbClr>
                  </a:gs>
                  <a:gs pos="50000">
                    <a:srgbClr val="AC0000">
                      <a:tint val="44500"/>
                      <a:satMod val="160000"/>
                    </a:srgbClr>
                  </a:gs>
                  <a:gs pos="100000">
                    <a:srgbClr val="AC0000">
                      <a:tint val="23500"/>
                      <a:satMod val="160000"/>
                    </a:srgbClr>
                  </a:gs>
                </a:gsLst>
                <a:lin ang="2700000" scaled="1"/>
                <a:tileRect/>
              </a:gradFill>
              <a:ln>
                <a:noFill/>
              </a:ln>
              <a:effectLst/>
            </c:spPr>
            <c:extLst>
              <c:ext xmlns:c16="http://schemas.microsoft.com/office/drawing/2014/chart" uri="{C3380CC4-5D6E-409C-BE32-E72D297353CC}">
                <c16:uniqueId val="{0000000B-8B5C-4F69-8071-8D48B329BFB1}"/>
              </c:ext>
            </c:extLst>
          </c:dPt>
          <c:dPt>
            <c:idx val="11"/>
            <c:invertIfNegative val="0"/>
            <c:bubble3D val="0"/>
            <c:spPr>
              <a:gradFill flip="none" rotWithShape="1">
                <a:gsLst>
                  <a:gs pos="0">
                    <a:srgbClr val="AC0000">
                      <a:tint val="66000"/>
                      <a:satMod val="160000"/>
                    </a:srgbClr>
                  </a:gs>
                  <a:gs pos="50000">
                    <a:srgbClr val="AC0000">
                      <a:tint val="44500"/>
                      <a:satMod val="160000"/>
                    </a:srgbClr>
                  </a:gs>
                  <a:gs pos="100000">
                    <a:srgbClr val="AC0000">
                      <a:tint val="23500"/>
                      <a:satMod val="160000"/>
                    </a:srgbClr>
                  </a:gs>
                </a:gsLst>
                <a:lin ang="2700000" scaled="1"/>
                <a:tileRect/>
              </a:gradFill>
              <a:ln>
                <a:noFill/>
              </a:ln>
              <a:effectLst/>
            </c:spPr>
            <c:extLst>
              <c:ext xmlns:c16="http://schemas.microsoft.com/office/drawing/2014/chart" uri="{C3380CC4-5D6E-409C-BE32-E72D297353CC}">
                <c16:uniqueId val="{0000000D-8B5C-4F69-8071-8D48B329BFB1}"/>
              </c:ext>
            </c:extLst>
          </c:dPt>
          <c:dPt>
            <c:idx val="12"/>
            <c:invertIfNegative val="0"/>
            <c:bubble3D val="0"/>
            <c:spPr>
              <a:gradFill flip="none" rotWithShape="1">
                <a:gsLst>
                  <a:gs pos="0">
                    <a:srgbClr val="AC0000">
                      <a:tint val="66000"/>
                      <a:satMod val="160000"/>
                    </a:srgbClr>
                  </a:gs>
                  <a:gs pos="50000">
                    <a:srgbClr val="AC0000">
                      <a:tint val="44500"/>
                      <a:satMod val="160000"/>
                    </a:srgbClr>
                  </a:gs>
                  <a:gs pos="100000">
                    <a:srgbClr val="AC0000">
                      <a:tint val="23500"/>
                      <a:satMod val="160000"/>
                    </a:srgbClr>
                  </a:gs>
                </a:gsLst>
                <a:lin ang="2700000" scaled="1"/>
                <a:tileRect/>
              </a:gradFill>
              <a:ln>
                <a:noFill/>
              </a:ln>
              <a:effectLst/>
            </c:spPr>
            <c:extLst>
              <c:ext xmlns:c16="http://schemas.microsoft.com/office/drawing/2014/chart" uri="{C3380CC4-5D6E-409C-BE32-E72D297353CC}">
                <c16:uniqueId val="{0000000F-8B5C-4F69-8071-8D48B329BFB1}"/>
              </c:ext>
            </c:extLst>
          </c:dPt>
          <c:dPt>
            <c:idx val="13"/>
            <c:invertIfNegative val="0"/>
            <c:bubble3D val="0"/>
            <c:spPr>
              <a:gradFill flip="none" rotWithShape="1">
                <a:gsLst>
                  <a:gs pos="0">
                    <a:srgbClr val="AC0000">
                      <a:tint val="66000"/>
                      <a:satMod val="160000"/>
                    </a:srgbClr>
                  </a:gs>
                  <a:gs pos="50000">
                    <a:srgbClr val="AC0000">
                      <a:tint val="44500"/>
                      <a:satMod val="160000"/>
                    </a:srgbClr>
                  </a:gs>
                  <a:gs pos="100000">
                    <a:srgbClr val="AC0000">
                      <a:tint val="23500"/>
                      <a:satMod val="160000"/>
                    </a:srgbClr>
                  </a:gs>
                </a:gsLst>
                <a:lin ang="2700000" scaled="1"/>
                <a:tileRect/>
              </a:gradFill>
              <a:ln>
                <a:noFill/>
              </a:ln>
              <a:effectLst/>
            </c:spPr>
            <c:extLst>
              <c:ext xmlns:c16="http://schemas.microsoft.com/office/drawing/2014/chart" uri="{C3380CC4-5D6E-409C-BE32-E72D297353CC}">
                <c16:uniqueId val="{00000011-8B5C-4F69-8071-8D48B329BFB1}"/>
              </c:ext>
            </c:extLst>
          </c:dPt>
          <c:dPt>
            <c:idx val="14"/>
            <c:invertIfNegative val="0"/>
            <c:bubble3D val="0"/>
            <c:spPr>
              <a:gradFill flip="none" rotWithShape="1">
                <a:gsLst>
                  <a:gs pos="0">
                    <a:srgbClr val="AC0000">
                      <a:tint val="66000"/>
                      <a:satMod val="160000"/>
                    </a:srgbClr>
                  </a:gs>
                  <a:gs pos="50000">
                    <a:srgbClr val="AC0000">
                      <a:tint val="44500"/>
                      <a:satMod val="160000"/>
                    </a:srgbClr>
                  </a:gs>
                  <a:gs pos="100000">
                    <a:srgbClr val="AC0000">
                      <a:tint val="23500"/>
                      <a:satMod val="160000"/>
                    </a:srgbClr>
                  </a:gs>
                </a:gsLst>
                <a:lin ang="2700000" scaled="1"/>
                <a:tileRect/>
              </a:gradFill>
              <a:ln>
                <a:noFill/>
              </a:ln>
              <a:effectLst/>
            </c:spPr>
            <c:extLst>
              <c:ext xmlns:c16="http://schemas.microsoft.com/office/drawing/2014/chart" uri="{C3380CC4-5D6E-409C-BE32-E72D297353CC}">
                <c16:uniqueId val="{00000013-8B5C-4F69-8071-8D48B329BFB1}"/>
              </c:ext>
            </c:extLst>
          </c:dPt>
          <c:dPt>
            <c:idx val="15"/>
            <c:invertIfNegative val="0"/>
            <c:bubble3D val="0"/>
            <c:spPr>
              <a:gradFill flip="none" rotWithShape="1">
                <a:gsLst>
                  <a:gs pos="0">
                    <a:srgbClr val="AC0000">
                      <a:tint val="66000"/>
                      <a:satMod val="160000"/>
                    </a:srgbClr>
                  </a:gs>
                  <a:gs pos="50000">
                    <a:srgbClr val="AC0000">
                      <a:tint val="44500"/>
                      <a:satMod val="160000"/>
                    </a:srgbClr>
                  </a:gs>
                  <a:gs pos="100000">
                    <a:srgbClr val="AC0000">
                      <a:tint val="23500"/>
                      <a:satMod val="160000"/>
                    </a:srgbClr>
                  </a:gs>
                </a:gsLst>
                <a:lin ang="2700000" scaled="1"/>
                <a:tileRect/>
              </a:gradFill>
              <a:ln>
                <a:noFill/>
              </a:ln>
              <a:effectLst/>
            </c:spPr>
            <c:extLst>
              <c:ext xmlns:c16="http://schemas.microsoft.com/office/drawing/2014/chart" uri="{C3380CC4-5D6E-409C-BE32-E72D297353CC}">
                <c16:uniqueId val="{00000015-8B5C-4F69-8071-8D48B329BFB1}"/>
              </c:ext>
            </c:extLst>
          </c:dPt>
          <c:cat>
            <c:strRef>
              <c:f>'Sheet1 (2)'!$E$5:$T$5</c:f>
              <c:strCache>
                <c:ptCount val="16"/>
                <c:pt idx="0">
                  <c:v>FY14</c:v>
                </c:pt>
                <c:pt idx="1">
                  <c:v>FY15</c:v>
                </c:pt>
                <c:pt idx="2">
                  <c:v>FY16</c:v>
                </c:pt>
                <c:pt idx="3">
                  <c:v>FY17</c:v>
                </c:pt>
                <c:pt idx="4">
                  <c:v>FY18</c:v>
                </c:pt>
                <c:pt idx="5">
                  <c:v>FY19</c:v>
                </c:pt>
                <c:pt idx="6">
                  <c:v>FY20</c:v>
                </c:pt>
                <c:pt idx="7">
                  <c:v>FY21</c:v>
                </c:pt>
                <c:pt idx="8">
                  <c:v>FY22</c:v>
                </c:pt>
                <c:pt idx="9">
                  <c:v>FY23</c:v>
                </c:pt>
                <c:pt idx="10">
                  <c:v>Proj. FY24</c:v>
                </c:pt>
                <c:pt idx="11">
                  <c:v>Proj. FY25</c:v>
                </c:pt>
                <c:pt idx="12">
                  <c:v>Proj. FY26</c:v>
                </c:pt>
                <c:pt idx="13">
                  <c:v>Proj. FY27</c:v>
                </c:pt>
                <c:pt idx="14">
                  <c:v>Proj. FY28</c:v>
                </c:pt>
                <c:pt idx="15">
                  <c:v>Proj. FY29</c:v>
                </c:pt>
              </c:strCache>
            </c:strRef>
          </c:cat>
          <c:val>
            <c:numRef>
              <c:f>'Sheet1 (2)'!$E$6:$T$6</c:f>
              <c:numCache>
                <c:formatCode>_("$"* #,##0_);_("$"* \(#,##0\);_("$"* "-"??_);_(@_)</c:formatCode>
                <c:ptCount val="16"/>
                <c:pt idx="0">
                  <c:v>883127</c:v>
                </c:pt>
                <c:pt idx="1">
                  <c:v>876908</c:v>
                </c:pt>
                <c:pt idx="2">
                  <c:v>1101503</c:v>
                </c:pt>
                <c:pt idx="3">
                  <c:v>1080967</c:v>
                </c:pt>
                <c:pt idx="4">
                  <c:v>1062890</c:v>
                </c:pt>
                <c:pt idx="5">
                  <c:v>1025025</c:v>
                </c:pt>
                <c:pt idx="6">
                  <c:v>991379</c:v>
                </c:pt>
                <c:pt idx="7">
                  <c:v>967702</c:v>
                </c:pt>
                <c:pt idx="8">
                  <c:v>1099070</c:v>
                </c:pt>
                <c:pt idx="9">
                  <c:v>1051511</c:v>
                </c:pt>
                <c:pt idx="10">
                  <c:v>1237585</c:v>
                </c:pt>
                <c:pt idx="11">
                  <c:v>1183435</c:v>
                </c:pt>
                <c:pt idx="12">
                  <c:v>1126422</c:v>
                </c:pt>
                <c:pt idx="13">
                  <c:v>1067311</c:v>
                </c:pt>
                <c:pt idx="14">
                  <c:v>1164814</c:v>
                </c:pt>
                <c:pt idx="15">
                  <c:v>1105614</c:v>
                </c:pt>
              </c:numCache>
            </c:numRef>
          </c:val>
          <c:extLst>
            <c:ext xmlns:c16="http://schemas.microsoft.com/office/drawing/2014/chart" uri="{C3380CC4-5D6E-409C-BE32-E72D297353CC}">
              <c16:uniqueId val="{00000016-8B5C-4F69-8071-8D48B329BFB1}"/>
            </c:ext>
          </c:extLst>
        </c:ser>
        <c:dLbls>
          <c:showLegendKey val="0"/>
          <c:showVal val="0"/>
          <c:showCatName val="0"/>
          <c:showSerName val="0"/>
          <c:showPercent val="0"/>
          <c:showBubbleSize val="0"/>
        </c:dLbls>
        <c:gapWidth val="219"/>
        <c:overlap val="-27"/>
        <c:axId val="895349392"/>
        <c:axId val="1147644000"/>
      </c:barChart>
      <c:catAx>
        <c:axId val="895349392"/>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47644000"/>
        <c:crosses val="autoZero"/>
        <c:auto val="1"/>
        <c:lblAlgn val="ctr"/>
        <c:lblOffset val="100"/>
        <c:noMultiLvlLbl val="0"/>
      </c:catAx>
      <c:valAx>
        <c:axId val="114764400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95349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42062850313607E-2"/>
          <c:y val="1.5153694151506093E-2"/>
          <c:w val="0.90916580381580747"/>
          <c:h val="0.92260334212840811"/>
        </c:manualLayout>
      </c:layout>
      <c:lineChart>
        <c:grouping val="standard"/>
        <c:varyColors val="0"/>
        <c:dLbls>
          <c:showLegendKey val="0"/>
          <c:showVal val="0"/>
          <c:showCatName val="0"/>
          <c:showSerName val="0"/>
          <c:showPercent val="0"/>
          <c:showBubbleSize val="0"/>
        </c:dLbls>
        <c:marker val="1"/>
        <c:smooth val="0"/>
        <c:axId val="2054914960"/>
        <c:axId val="1667220544"/>
      </c:lineChart>
      <c:catAx>
        <c:axId val="2054914960"/>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67220544"/>
        <c:crosses val="autoZero"/>
        <c:auto val="1"/>
        <c:lblAlgn val="ctr"/>
        <c:lblOffset val="100"/>
        <c:noMultiLvlLbl val="0"/>
      </c:catAx>
      <c:valAx>
        <c:axId val="16672205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5491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'Cumulative Change'!$A$17</c:f>
              <c:strCache>
                <c:ptCount val="1"/>
                <c:pt idx="0">
                  <c:v>Resident Tuition</c:v>
                </c:pt>
              </c:strCache>
            </c:strRef>
          </c:tx>
          <c:spPr>
            <a:ln w="44450" cap="rnd">
              <a:solidFill>
                <a:schemeClr val="accent1"/>
              </a:solidFill>
              <a:round/>
            </a:ln>
            <a:effectLst/>
          </c:spPr>
          <c:marker>
            <c:symbol val="circle"/>
            <c:size val="7"/>
            <c:spPr>
              <a:solidFill>
                <a:schemeClr val="accent1"/>
              </a:solidFill>
              <a:ln w="9525">
                <a:solidFill>
                  <a:schemeClr val="accent1"/>
                </a:solidFill>
              </a:ln>
              <a:effectLst/>
            </c:spPr>
          </c:marker>
          <c:cat>
            <c:strRef>
              <c:f>'Cumulative Change'!$B$16:$P$16</c:f>
              <c:strCache>
                <c:ptCount val="15"/>
                <c:pt idx="0">
                  <c:v>FY10</c:v>
                </c:pt>
                <c:pt idx="1">
                  <c:v>FY11</c:v>
                </c:pt>
                <c:pt idx="2">
                  <c:v>FY12</c:v>
                </c:pt>
                <c:pt idx="3">
                  <c:v>FY13</c:v>
                </c:pt>
                <c:pt idx="4">
                  <c:v>FY14</c:v>
                </c:pt>
                <c:pt idx="5">
                  <c:v>FY15</c:v>
                </c:pt>
                <c:pt idx="6">
                  <c:v>FY16</c:v>
                </c:pt>
                <c:pt idx="7">
                  <c:v>FY17</c:v>
                </c:pt>
                <c:pt idx="8">
                  <c:v>FY18</c:v>
                </c:pt>
                <c:pt idx="9">
                  <c:v>FY19</c:v>
                </c:pt>
                <c:pt idx="10">
                  <c:v>FY20</c:v>
                </c:pt>
                <c:pt idx="11">
                  <c:v>FY21</c:v>
                </c:pt>
                <c:pt idx="12">
                  <c:v>FY22</c:v>
                </c:pt>
                <c:pt idx="13">
                  <c:v>FY23</c:v>
                </c:pt>
                <c:pt idx="14">
                  <c:v>FY24</c:v>
                </c:pt>
              </c:strCache>
            </c:strRef>
          </c:cat>
          <c:val>
            <c:numRef>
              <c:f>'Cumulative Change'!$B$17:$P$17</c:f>
              <c:numCache>
                <c:formatCode>0%</c:formatCode>
                <c:ptCount val="15"/>
                <c:pt idx="0">
                  <c:v>0</c:v>
                </c:pt>
                <c:pt idx="1">
                  <c:v>3.9864291772688618E-2</c:v>
                </c:pt>
                <c:pt idx="2">
                  <c:v>8.8210347752332524E-2</c:v>
                </c:pt>
                <c:pt idx="3">
                  <c:v>0.11874469889737065</c:v>
                </c:pt>
                <c:pt idx="4">
                  <c:v>0.11874469889737065</c:v>
                </c:pt>
                <c:pt idx="5">
                  <c:v>0.1670907548770143</c:v>
                </c:pt>
                <c:pt idx="6">
                  <c:v>0.21458863443596252</c:v>
                </c:pt>
                <c:pt idx="7">
                  <c:v>0.29346904156064457</c:v>
                </c:pt>
                <c:pt idx="8">
                  <c:v>0.35368956743002533</c:v>
                </c:pt>
                <c:pt idx="9">
                  <c:v>0.35368956743002533</c:v>
                </c:pt>
                <c:pt idx="10">
                  <c:v>0.35368956743002533</c:v>
                </c:pt>
                <c:pt idx="11">
                  <c:v>0.35368956743002533</c:v>
                </c:pt>
                <c:pt idx="12">
                  <c:v>0.39100932994062759</c:v>
                </c:pt>
                <c:pt idx="13">
                  <c:v>0.39100932994062759</c:v>
                </c:pt>
                <c:pt idx="14">
                  <c:v>0.43341815097540282</c:v>
                </c:pt>
              </c:numCache>
            </c:numRef>
          </c:val>
          <c:smooth val="0"/>
          <c:extLst>
            <c:ext xmlns:c16="http://schemas.microsoft.com/office/drawing/2014/chart" uri="{C3380CC4-5D6E-409C-BE32-E72D297353CC}">
              <c16:uniqueId val="{00000000-EAB7-4DE0-B072-4686D71178DA}"/>
            </c:ext>
          </c:extLst>
        </c:ser>
        <c:ser>
          <c:idx val="1"/>
          <c:order val="1"/>
          <c:tx>
            <c:strRef>
              <c:f>'Cumulative Change'!$A$18</c:f>
              <c:strCache>
                <c:ptCount val="1"/>
                <c:pt idx="0">
                  <c:v>Non-Resident Tuition</c:v>
                </c:pt>
              </c:strCache>
            </c:strRef>
          </c:tx>
          <c:spPr>
            <a:ln w="44450" cap="rnd">
              <a:solidFill>
                <a:schemeClr val="accent2"/>
              </a:solidFill>
              <a:round/>
            </a:ln>
            <a:effectLst/>
          </c:spPr>
          <c:marker>
            <c:symbol val="circle"/>
            <c:size val="7"/>
            <c:spPr>
              <a:solidFill>
                <a:srgbClr val="C00000"/>
              </a:solidFill>
              <a:ln w="9525">
                <a:solidFill>
                  <a:schemeClr val="accent2"/>
                </a:solidFill>
              </a:ln>
              <a:effectLst/>
            </c:spPr>
          </c:marker>
          <c:cat>
            <c:strRef>
              <c:f>'Cumulative Change'!$B$16:$P$16</c:f>
              <c:strCache>
                <c:ptCount val="15"/>
                <c:pt idx="0">
                  <c:v>FY10</c:v>
                </c:pt>
                <c:pt idx="1">
                  <c:v>FY11</c:v>
                </c:pt>
                <c:pt idx="2">
                  <c:v>FY12</c:v>
                </c:pt>
                <c:pt idx="3">
                  <c:v>FY13</c:v>
                </c:pt>
                <c:pt idx="4">
                  <c:v>FY14</c:v>
                </c:pt>
                <c:pt idx="5">
                  <c:v>FY15</c:v>
                </c:pt>
                <c:pt idx="6">
                  <c:v>FY16</c:v>
                </c:pt>
                <c:pt idx="7">
                  <c:v>FY17</c:v>
                </c:pt>
                <c:pt idx="8">
                  <c:v>FY18</c:v>
                </c:pt>
                <c:pt idx="9">
                  <c:v>FY19</c:v>
                </c:pt>
                <c:pt idx="10">
                  <c:v>FY20</c:v>
                </c:pt>
                <c:pt idx="11">
                  <c:v>FY21</c:v>
                </c:pt>
                <c:pt idx="12">
                  <c:v>FY22</c:v>
                </c:pt>
                <c:pt idx="13">
                  <c:v>FY23</c:v>
                </c:pt>
                <c:pt idx="14">
                  <c:v>FY24</c:v>
                </c:pt>
              </c:strCache>
            </c:strRef>
          </c:cat>
          <c:val>
            <c:numRef>
              <c:f>'Cumulative Change'!$B$18:$P$18</c:f>
              <c:numCache>
                <c:formatCode>0%</c:formatCode>
                <c:ptCount val="15"/>
                <c:pt idx="0">
                  <c:v>0</c:v>
                </c:pt>
                <c:pt idx="1">
                  <c:v>4.37194851309365E-2</c:v>
                </c:pt>
                <c:pt idx="2">
                  <c:v>9.4984465157567588E-2</c:v>
                </c:pt>
                <c:pt idx="3">
                  <c:v>0.15357301375943172</c:v>
                </c:pt>
                <c:pt idx="4">
                  <c:v>0.19440745672436754</c:v>
                </c:pt>
                <c:pt idx="5">
                  <c:v>0.25033288948069232</c:v>
                </c:pt>
                <c:pt idx="6">
                  <c:v>0.30803373280071006</c:v>
                </c:pt>
                <c:pt idx="7">
                  <c:v>0.3979138925876608</c:v>
                </c:pt>
                <c:pt idx="8">
                  <c:v>0.49201065246338221</c:v>
                </c:pt>
                <c:pt idx="9">
                  <c:v>0.49201065246338221</c:v>
                </c:pt>
                <c:pt idx="10">
                  <c:v>0.49201065246338221</c:v>
                </c:pt>
                <c:pt idx="11">
                  <c:v>0.49201065246338221</c:v>
                </c:pt>
                <c:pt idx="12">
                  <c:v>0.53306702174877918</c:v>
                </c:pt>
                <c:pt idx="13">
                  <c:v>0.5895472703062582</c:v>
                </c:pt>
                <c:pt idx="14">
                  <c:v>0.63781624500665768</c:v>
                </c:pt>
              </c:numCache>
            </c:numRef>
          </c:val>
          <c:smooth val="0"/>
          <c:extLst>
            <c:ext xmlns:c16="http://schemas.microsoft.com/office/drawing/2014/chart" uri="{C3380CC4-5D6E-409C-BE32-E72D297353CC}">
              <c16:uniqueId val="{00000001-EAB7-4DE0-B072-4686D71178DA}"/>
            </c:ext>
          </c:extLst>
        </c:ser>
        <c:ser>
          <c:idx val="3"/>
          <c:order val="2"/>
          <c:tx>
            <c:strRef>
              <c:f>'Cumulative Change'!$A$19</c:f>
              <c:strCache>
                <c:ptCount val="1"/>
                <c:pt idx="0">
                  <c:v>State Appropriations</c:v>
                </c:pt>
              </c:strCache>
            </c:strRef>
          </c:tx>
          <c:spPr>
            <a:ln w="44450" cap="rnd">
              <a:solidFill>
                <a:schemeClr val="accent3">
                  <a:lumMod val="75000"/>
                </a:schemeClr>
              </a:solidFill>
              <a:round/>
            </a:ln>
            <a:effectLst/>
          </c:spPr>
          <c:marker>
            <c:symbol val="circle"/>
            <c:size val="7"/>
            <c:spPr>
              <a:solidFill>
                <a:schemeClr val="accent3">
                  <a:lumMod val="75000"/>
                </a:schemeClr>
              </a:solidFill>
              <a:ln w="9525">
                <a:solidFill>
                  <a:schemeClr val="accent3">
                    <a:lumMod val="75000"/>
                  </a:schemeClr>
                </a:solidFill>
              </a:ln>
              <a:effectLst/>
            </c:spPr>
          </c:marker>
          <c:cat>
            <c:strRef>
              <c:f>'Cumulative Change'!$B$16:$P$16</c:f>
              <c:strCache>
                <c:ptCount val="15"/>
                <c:pt idx="0">
                  <c:v>FY10</c:v>
                </c:pt>
                <c:pt idx="1">
                  <c:v>FY11</c:v>
                </c:pt>
                <c:pt idx="2">
                  <c:v>FY12</c:v>
                </c:pt>
                <c:pt idx="3">
                  <c:v>FY13</c:v>
                </c:pt>
                <c:pt idx="4">
                  <c:v>FY14</c:v>
                </c:pt>
                <c:pt idx="5">
                  <c:v>FY15</c:v>
                </c:pt>
                <c:pt idx="6">
                  <c:v>FY16</c:v>
                </c:pt>
                <c:pt idx="7">
                  <c:v>FY17</c:v>
                </c:pt>
                <c:pt idx="8">
                  <c:v>FY18</c:v>
                </c:pt>
                <c:pt idx="9">
                  <c:v>FY19</c:v>
                </c:pt>
                <c:pt idx="10">
                  <c:v>FY20</c:v>
                </c:pt>
                <c:pt idx="11">
                  <c:v>FY21</c:v>
                </c:pt>
                <c:pt idx="12">
                  <c:v>FY22</c:v>
                </c:pt>
                <c:pt idx="13">
                  <c:v>FY23</c:v>
                </c:pt>
                <c:pt idx="14">
                  <c:v>FY24</c:v>
                </c:pt>
              </c:strCache>
            </c:strRef>
          </c:cat>
          <c:val>
            <c:numRef>
              <c:f>'Cumulative Change'!$B$19:$P$19</c:f>
              <c:numCache>
                <c:formatCode>0%</c:formatCode>
                <c:ptCount val="15"/>
                <c:pt idx="0">
                  <c:v>0</c:v>
                </c:pt>
                <c:pt idx="1">
                  <c:v>-4.0896356643235779E-2</c:v>
                </c:pt>
                <c:pt idx="2">
                  <c:v>-3.2274051019024849E-2</c:v>
                </c:pt>
                <c:pt idx="3">
                  <c:v>-2.0387201261931779E-2</c:v>
                </c:pt>
                <c:pt idx="4">
                  <c:v>-1.051508782605398E-2</c:v>
                </c:pt>
                <c:pt idx="5">
                  <c:v>-1.0681691341044634E-2</c:v>
                </c:pt>
                <c:pt idx="6">
                  <c:v>-4.4590608811143628E-2</c:v>
                </c:pt>
                <c:pt idx="7">
                  <c:v>-0.20089329101154696</c:v>
                </c:pt>
                <c:pt idx="8">
                  <c:v>-0.24617985161924061</c:v>
                </c:pt>
                <c:pt idx="9">
                  <c:v>-0.24867383825783498</c:v>
                </c:pt>
                <c:pt idx="10">
                  <c:v>-0.22233548669663428</c:v>
                </c:pt>
                <c:pt idx="11">
                  <c:v>-0.25173050687095166</c:v>
                </c:pt>
                <c:pt idx="12">
                  <c:v>-0.20460393218502285</c:v>
                </c:pt>
                <c:pt idx="13">
                  <c:v>-0.1792803133727971</c:v>
                </c:pt>
                <c:pt idx="14">
                  <c:v>-2.8287611243261953E-2</c:v>
                </c:pt>
              </c:numCache>
            </c:numRef>
          </c:val>
          <c:smooth val="0"/>
          <c:extLst>
            <c:ext xmlns:c16="http://schemas.microsoft.com/office/drawing/2014/chart" uri="{C3380CC4-5D6E-409C-BE32-E72D297353CC}">
              <c16:uniqueId val="{00000002-EAB7-4DE0-B072-4686D71178DA}"/>
            </c:ext>
          </c:extLst>
        </c:ser>
        <c:ser>
          <c:idx val="2"/>
          <c:order val="3"/>
          <c:tx>
            <c:strRef>
              <c:f>'Cumulative Change'!$A$20</c:f>
              <c:strCache>
                <c:ptCount val="1"/>
                <c:pt idx="0">
                  <c:v>Higher Education Price Index</c:v>
                </c:pt>
              </c:strCache>
            </c:strRef>
          </c:tx>
          <c:spPr>
            <a:ln w="44450" cap="rnd">
              <a:solidFill>
                <a:schemeClr val="tx1"/>
              </a:solidFill>
              <a:prstDash val="sysDash"/>
              <a:round/>
            </a:ln>
            <a:effectLst/>
          </c:spPr>
          <c:marker>
            <c:symbol val="circle"/>
            <c:size val="7"/>
            <c:spPr>
              <a:solidFill>
                <a:schemeClr val="tx1"/>
              </a:solidFill>
              <a:ln w="9525">
                <a:solidFill>
                  <a:schemeClr val="tx1"/>
                </a:solidFill>
              </a:ln>
              <a:effectLst/>
            </c:spPr>
          </c:marker>
          <c:cat>
            <c:strRef>
              <c:f>'Cumulative Change'!$B$16:$P$16</c:f>
              <c:strCache>
                <c:ptCount val="15"/>
                <c:pt idx="0">
                  <c:v>FY10</c:v>
                </c:pt>
                <c:pt idx="1">
                  <c:v>FY11</c:v>
                </c:pt>
                <c:pt idx="2">
                  <c:v>FY12</c:v>
                </c:pt>
                <c:pt idx="3">
                  <c:v>FY13</c:v>
                </c:pt>
                <c:pt idx="4">
                  <c:v>FY14</c:v>
                </c:pt>
                <c:pt idx="5">
                  <c:v>FY15</c:v>
                </c:pt>
                <c:pt idx="6">
                  <c:v>FY16</c:v>
                </c:pt>
                <c:pt idx="7">
                  <c:v>FY17</c:v>
                </c:pt>
                <c:pt idx="8">
                  <c:v>FY18</c:v>
                </c:pt>
                <c:pt idx="9">
                  <c:v>FY19</c:v>
                </c:pt>
                <c:pt idx="10">
                  <c:v>FY20</c:v>
                </c:pt>
                <c:pt idx="11">
                  <c:v>FY21</c:v>
                </c:pt>
                <c:pt idx="12">
                  <c:v>FY22</c:v>
                </c:pt>
                <c:pt idx="13">
                  <c:v>FY23</c:v>
                </c:pt>
                <c:pt idx="14">
                  <c:v>FY24</c:v>
                </c:pt>
              </c:strCache>
            </c:strRef>
          </c:cat>
          <c:val>
            <c:numRef>
              <c:f>'Cumulative Change'!$B$20:$P$20</c:f>
              <c:numCache>
                <c:formatCode>0.0%</c:formatCode>
                <c:ptCount val="15"/>
                <c:pt idx="0" formatCode="0%">
                  <c:v>0</c:v>
                </c:pt>
                <c:pt idx="1">
                  <c:v>2.200000000000003E-2</c:v>
                </c:pt>
                <c:pt idx="2">
                  <c:v>4.2439999999999999E-2</c:v>
                </c:pt>
                <c:pt idx="3">
                  <c:v>6.7458560000000029E-2</c:v>
                </c:pt>
                <c:pt idx="4">
                  <c:v>9.6279941119999962E-2</c:v>
                </c:pt>
                <c:pt idx="5">
                  <c:v>0.11491670011903991</c:v>
                </c:pt>
                <c:pt idx="6">
                  <c:v>0.14055978422177773</c:v>
                </c:pt>
                <c:pt idx="7">
                  <c:v>0.1816199364537617</c:v>
                </c:pt>
                <c:pt idx="8">
                  <c:v>0.21706853454737002</c:v>
                </c:pt>
                <c:pt idx="9">
                  <c:v>0.25236352204925</c:v>
                </c:pt>
                <c:pt idx="10">
                  <c:v>0.27114897487999001</c:v>
                </c:pt>
                <c:pt idx="11">
                  <c:v>0.31309689105102961</c:v>
                </c:pt>
                <c:pt idx="12">
                  <c:v>0.37481244493042792</c:v>
                </c:pt>
                <c:pt idx="13">
                  <c:v>0.41605681827834073</c:v>
                </c:pt>
                <c:pt idx="14">
                  <c:v>0.45853852282669094</c:v>
                </c:pt>
              </c:numCache>
            </c:numRef>
          </c:val>
          <c:smooth val="0"/>
          <c:extLst>
            <c:ext xmlns:c16="http://schemas.microsoft.com/office/drawing/2014/chart" uri="{C3380CC4-5D6E-409C-BE32-E72D297353CC}">
              <c16:uniqueId val="{00000003-EAB7-4DE0-B072-4686D71178DA}"/>
            </c:ext>
          </c:extLst>
        </c:ser>
        <c:dLbls>
          <c:showLegendKey val="0"/>
          <c:showVal val="0"/>
          <c:showCatName val="0"/>
          <c:showSerName val="0"/>
          <c:showPercent val="0"/>
          <c:showBubbleSize val="0"/>
        </c:dLbls>
        <c:marker val="1"/>
        <c:smooth val="0"/>
        <c:axId val="1584967295"/>
        <c:axId val="963494431"/>
      </c:lineChart>
      <c:catAx>
        <c:axId val="1584967295"/>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63494431"/>
        <c:crosses val="autoZero"/>
        <c:auto val="1"/>
        <c:lblAlgn val="ctr"/>
        <c:lblOffset val="100"/>
        <c:noMultiLvlLbl val="0"/>
      </c:catAx>
      <c:valAx>
        <c:axId val="9634944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849672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6F-495C-81E2-3773F66035B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16F-495C-81E2-3773F66035B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16F-495C-81E2-3773F66035B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16F-495C-81E2-3773F66035B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16F-495C-81E2-3773F66035B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16F-495C-81E2-3773F66035B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16F-495C-81E2-3773F66035BB}"/>
              </c:ext>
            </c:extLst>
          </c:dPt>
          <c:dLbls>
            <c:dLbl>
              <c:idx val="0"/>
              <c:layout>
                <c:manualLayout>
                  <c:x val="-0.17772780096911905"/>
                  <c:y val="0.1242530306506825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6F-495C-81E2-3773F66035BB}"/>
                </c:ext>
              </c:extLst>
            </c:dLbl>
            <c:dLbl>
              <c:idx val="1"/>
              <c:layout>
                <c:manualLayout>
                  <c:x val="-0.12662728048710445"/>
                  <c:y val="-0.1863964089766489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6F-495C-81E2-3773F66035BB}"/>
                </c:ext>
              </c:extLst>
            </c:dLbl>
            <c:dLbl>
              <c:idx val="2"/>
              <c:layout>
                <c:manualLayout>
                  <c:x val="0.14606420667032269"/>
                  <c:y val="-0.1679299075168625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6F-495C-81E2-3773F66035BB}"/>
                </c:ext>
              </c:extLst>
            </c:dLbl>
            <c:dLbl>
              <c:idx val="3"/>
              <c:layout>
                <c:manualLayout>
                  <c:x val="0.19920635548697116"/>
                  <c:y val="3.779184523215268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16F-495C-81E2-3773F66035BB}"/>
                </c:ext>
              </c:extLst>
            </c:dLbl>
            <c:dLbl>
              <c:idx val="5"/>
              <c:layout>
                <c:manualLayout>
                  <c:x val="-2.1524217278156083E-2"/>
                  <c:y val="2.060848148300427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16F-495C-81E2-3773F66035BB}"/>
                </c:ext>
              </c:extLst>
            </c:dLbl>
            <c:dLbl>
              <c:idx val="6"/>
              <c:layout>
                <c:manualLayout>
                  <c:x val="1.8349890712290109E-2"/>
                  <c:y val="-6.0862169222295464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16F-495C-81E2-3773F66035B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Sheet1!$E$5:$E$11</c:f>
              <c:strCache>
                <c:ptCount val="7"/>
                <c:pt idx="0">
                  <c:v>Housing</c:v>
                </c:pt>
                <c:pt idx="1">
                  <c:v>Central</c:v>
                </c:pt>
                <c:pt idx="2">
                  <c:v>Athletics</c:v>
                </c:pt>
                <c:pt idx="3">
                  <c:v>Utilities</c:v>
                </c:pt>
                <c:pt idx="4">
                  <c:v>Real Estate</c:v>
                </c:pt>
                <c:pt idx="5">
                  <c:v>Parking</c:v>
                </c:pt>
                <c:pt idx="6">
                  <c:v>Section 13</c:v>
                </c:pt>
              </c:strCache>
            </c:strRef>
          </c:cat>
          <c:val>
            <c:numRef>
              <c:f>Sheet1!$F$5:$F$11</c:f>
              <c:numCache>
                <c:formatCode>0%</c:formatCode>
                <c:ptCount val="7"/>
                <c:pt idx="0">
                  <c:v>0.31</c:v>
                </c:pt>
                <c:pt idx="1">
                  <c:v>0.22</c:v>
                </c:pt>
                <c:pt idx="2">
                  <c:v>0.18</c:v>
                </c:pt>
                <c:pt idx="3">
                  <c:v>0.14000000000000001</c:v>
                </c:pt>
                <c:pt idx="4">
                  <c:v>0.08</c:v>
                </c:pt>
                <c:pt idx="5">
                  <c:v>0.04</c:v>
                </c:pt>
                <c:pt idx="6">
                  <c:v>0.03</c:v>
                </c:pt>
              </c:numCache>
            </c:numRef>
          </c:val>
          <c:extLst>
            <c:ext xmlns:c16="http://schemas.microsoft.com/office/drawing/2014/chart" uri="{C3380CC4-5D6E-409C-BE32-E72D297353CC}">
              <c16:uniqueId val="{0000000E-816F-495C-81E2-3773F66035B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42062850313607E-2"/>
          <c:y val="1.5153694151506093E-2"/>
          <c:w val="0.90916580381580747"/>
          <c:h val="0.92260334212840811"/>
        </c:manualLayout>
      </c:layout>
      <c:lineChart>
        <c:grouping val="standard"/>
        <c:varyColors val="0"/>
        <c:dLbls>
          <c:showLegendKey val="0"/>
          <c:showVal val="0"/>
          <c:showCatName val="0"/>
          <c:showSerName val="0"/>
          <c:showPercent val="0"/>
          <c:showBubbleSize val="0"/>
        </c:dLbls>
        <c:marker val="1"/>
        <c:smooth val="0"/>
        <c:axId val="2054914960"/>
        <c:axId val="1667220544"/>
      </c:lineChart>
      <c:catAx>
        <c:axId val="2054914960"/>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67220544"/>
        <c:crosses val="autoZero"/>
        <c:auto val="1"/>
        <c:lblAlgn val="ctr"/>
        <c:lblOffset val="100"/>
        <c:noMultiLvlLbl val="0"/>
      </c:catAx>
      <c:valAx>
        <c:axId val="16672205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5491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50000"/>
              </a:schemeClr>
            </a:solidFill>
            <a:ln>
              <a:noFill/>
            </a:ln>
            <a:effectLst/>
          </c:spPr>
          <c:invertIfNegative val="0"/>
          <c:dPt>
            <c:idx val="0"/>
            <c:invertIfNegative val="0"/>
            <c:bubble3D val="0"/>
            <c:spPr>
              <a:solidFill>
                <a:schemeClr val="accent2">
                  <a:lumMod val="50000"/>
                </a:schemeClr>
              </a:solidFill>
              <a:ln>
                <a:noFill/>
              </a:ln>
              <a:effectLst/>
            </c:spPr>
            <c:extLst>
              <c:ext xmlns:c16="http://schemas.microsoft.com/office/drawing/2014/chart" uri="{C3380CC4-5D6E-409C-BE32-E72D297353CC}">
                <c16:uniqueId val="{00000003-FBFF-410E-8FC1-BD4750457E93}"/>
              </c:ext>
            </c:extLst>
          </c:dPt>
          <c:dPt>
            <c:idx val="12"/>
            <c:invertIfNegative val="0"/>
            <c:bubble3D val="0"/>
            <c:spPr>
              <a:solidFill>
                <a:schemeClr val="accent2">
                  <a:lumMod val="50000"/>
                </a:schemeClr>
              </a:solidFill>
              <a:ln>
                <a:noFill/>
              </a:ln>
              <a:effectLst/>
            </c:spPr>
            <c:extLst>
              <c:ext xmlns:c16="http://schemas.microsoft.com/office/drawing/2014/chart" uri="{C3380CC4-5D6E-409C-BE32-E72D297353CC}">
                <c16:uniqueId val="{00000002-FBFF-410E-8FC1-BD4750457E93}"/>
              </c:ext>
            </c:extLst>
          </c:dPt>
          <c:cat>
            <c:strRef>
              <c:f>Sheet1!$C$18:$C$31</c:f>
              <c:strCache>
                <c:ptCount val="14"/>
                <c:pt idx="0">
                  <c:v>OU HSC</c:v>
                </c:pt>
                <c:pt idx="1">
                  <c:v>Missouri*</c:v>
                </c:pt>
                <c:pt idx="2">
                  <c:v>West Virginia</c:v>
                </c:pt>
                <c:pt idx="3">
                  <c:v>Nebraska*</c:v>
                </c:pt>
                <c:pt idx="4">
                  <c:v>Purdue*</c:v>
                </c:pt>
                <c:pt idx="5">
                  <c:v>Texas Tech*</c:v>
                </c:pt>
                <c:pt idx="6">
                  <c:v>Iowa State</c:v>
                </c:pt>
                <c:pt idx="7">
                  <c:v>Kansas*</c:v>
                </c:pt>
                <c:pt idx="8">
                  <c:v>Kansas State</c:v>
                </c:pt>
                <c:pt idx="9">
                  <c:v>Arkansas</c:v>
                </c:pt>
                <c:pt idx="10">
                  <c:v>Texas*</c:v>
                </c:pt>
                <c:pt idx="11">
                  <c:v>OSU Stillwater</c:v>
                </c:pt>
                <c:pt idx="12">
                  <c:v>OU Norman</c:v>
                </c:pt>
                <c:pt idx="13">
                  <c:v>Alabama</c:v>
                </c:pt>
              </c:strCache>
            </c:strRef>
          </c:cat>
          <c:val>
            <c:numRef>
              <c:f>Sheet1!$D$18:$D$31</c:f>
              <c:numCache>
                <c:formatCode>0.0%</c:formatCode>
                <c:ptCount val="14"/>
                <c:pt idx="0">
                  <c:v>1.3046142506984796E-2</c:v>
                </c:pt>
                <c:pt idx="1">
                  <c:v>2.8047430334832823E-2</c:v>
                </c:pt>
                <c:pt idx="2">
                  <c:v>3.9628410561430225E-2</c:v>
                </c:pt>
                <c:pt idx="3">
                  <c:v>3.9823785303286841E-2</c:v>
                </c:pt>
                <c:pt idx="4">
                  <c:v>4.0536249992027047E-2</c:v>
                </c:pt>
                <c:pt idx="5">
                  <c:v>4.3012750877751471E-2</c:v>
                </c:pt>
                <c:pt idx="6">
                  <c:v>5.0037842915768134E-2</c:v>
                </c:pt>
                <c:pt idx="7">
                  <c:v>5.6355787495025497E-2</c:v>
                </c:pt>
                <c:pt idx="8">
                  <c:v>6.3035747523928015E-2</c:v>
                </c:pt>
                <c:pt idx="9">
                  <c:v>6.3606995995801344E-2</c:v>
                </c:pt>
                <c:pt idx="10">
                  <c:v>6.3717591801277937E-2</c:v>
                </c:pt>
                <c:pt idx="11">
                  <c:v>6.8886278983017982E-2</c:v>
                </c:pt>
                <c:pt idx="12">
                  <c:v>6.9439997222361535E-2</c:v>
                </c:pt>
                <c:pt idx="13">
                  <c:v>7.3608197367493675E-2</c:v>
                </c:pt>
              </c:numCache>
            </c:numRef>
          </c:val>
          <c:extLst>
            <c:ext xmlns:c16="http://schemas.microsoft.com/office/drawing/2014/chart" uri="{C3380CC4-5D6E-409C-BE32-E72D297353CC}">
              <c16:uniqueId val="{00000000-FBFF-410E-8FC1-BD4750457E93}"/>
            </c:ext>
          </c:extLst>
        </c:ser>
        <c:dLbls>
          <c:showLegendKey val="0"/>
          <c:showVal val="0"/>
          <c:showCatName val="0"/>
          <c:showSerName val="0"/>
          <c:showPercent val="0"/>
          <c:showBubbleSize val="0"/>
        </c:dLbls>
        <c:gapWidth val="219"/>
        <c:overlap val="-27"/>
        <c:axId val="1531545088"/>
        <c:axId val="1531536016"/>
      </c:barChart>
      <c:catAx>
        <c:axId val="153154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31536016"/>
        <c:crosses val="autoZero"/>
        <c:auto val="1"/>
        <c:lblAlgn val="ctr"/>
        <c:lblOffset val="100"/>
        <c:noMultiLvlLbl val="0"/>
      </c:catAx>
      <c:valAx>
        <c:axId val="15315360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31545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'Tuition &amp; Fee Chart'!$B$5</c:f>
              <c:strCache>
                <c:ptCount val="1"/>
                <c:pt idx="0">
                  <c:v>Net Tuition and Fees</c:v>
                </c:pt>
              </c:strCache>
            </c:strRef>
          </c:tx>
          <c:spPr>
            <a:ln w="34925" cap="rnd">
              <a:solidFill>
                <a:srgbClr val="C00000"/>
              </a:solidFill>
              <a:round/>
            </a:ln>
            <a:effectLst/>
          </c:spPr>
          <c:marker>
            <c:symbol val="circle"/>
            <c:size val="8"/>
            <c:spPr>
              <a:solidFill>
                <a:schemeClr val="bg1"/>
              </a:solidFill>
              <a:ln w="9525">
                <a:solidFill>
                  <a:srgbClr val="C00000"/>
                </a:solidFill>
              </a:ln>
              <a:effectLst/>
            </c:spPr>
          </c:marker>
          <c:cat>
            <c:strRef>
              <c:f>'Tuition &amp; Fee Chart'!$E$3:$P$3</c:f>
              <c:strCache>
                <c:ptCount val="12"/>
                <c:pt idx="0">
                  <c:v>FY12</c:v>
                </c:pt>
                <c:pt idx="1">
                  <c:v>FY13</c:v>
                </c:pt>
                <c:pt idx="2">
                  <c:v>FY14</c:v>
                </c:pt>
                <c:pt idx="3">
                  <c:v>FY15</c:v>
                </c:pt>
                <c:pt idx="4">
                  <c:v>FY16</c:v>
                </c:pt>
                <c:pt idx="5">
                  <c:v>FY17</c:v>
                </c:pt>
                <c:pt idx="6">
                  <c:v>FY18</c:v>
                </c:pt>
                <c:pt idx="7">
                  <c:v>FY19</c:v>
                </c:pt>
                <c:pt idx="8">
                  <c:v>FY20</c:v>
                </c:pt>
                <c:pt idx="9">
                  <c:v>FY21</c:v>
                </c:pt>
                <c:pt idx="10">
                  <c:v>FY22</c:v>
                </c:pt>
                <c:pt idx="11">
                  <c:v>FY23</c:v>
                </c:pt>
              </c:strCache>
            </c:strRef>
          </c:cat>
          <c:val>
            <c:numRef>
              <c:f>'Tuition &amp; Fee Chart'!$E$5:$P$5</c:f>
              <c:numCache>
                <c:formatCode>_("$"* #,##0_);_("$"* \(#,##0\);_("$"* "-"??_);_(@_)</c:formatCode>
                <c:ptCount val="12"/>
                <c:pt idx="0">
                  <c:v>227472</c:v>
                </c:pt>
                <c:pt idx="1">
                  <c:v>245364</c:v>
                </c:pt>
                <c:pt idx="2">
                  <c:v>263409</c:v>
                </c:pt>
                <c:pt idx="3">
                  <c:v>278121</c:v>
                </c:pt>
                <c:pt idx="4">
                  <c:v>292101</c:v>
                </c:pt>
                <c:pt idx="5">
                  <c:v>313571</c:v>
                </c:pt>
                <c:pt idx="6">
                  <c:v>337476</c:v>
                </c:pt>
                <c:pt idx="7">
                  <c:v>358553</c:v>
                </c:pt>
                <c:pt idx="8">
                  <c:v>355452</c:v>
                </c:pt>
                <c:pt idx="9">
                  <c:v>354055</c:v>
                </c:pt>
                <c:pt idx="10">
                  <c:v>379340</c:v>
                </c:pt>
                <c:pt idx="11">
                  <c:v>388551</c:v>
                </c:pt>
              </c:numCache>
            </c:numRef>
          </c:val>
          <c:smooth val="0"/>
          <c:extLst>
            <c:ext xmlns:c16="http://schemas.microsoft.com/office/drawing/2014/chart" uri="{C3380CC4-5D6E-409C-BE32-E72D297353CC}">
              <c16:uniqueId val="{0000000C-EDD4-4360-9587-26DE0A6A89B3}"/>
            </c:ext>
          </c:extLst>
        </c:ser>
        <c:dLbls>
          <c:showLegendKey val="0"/>
          <c:showVal val="0"/>
          <c:showCatName val="0"/>
          <c:showSerName val="0"/>
          <c:showPercent val="0"/>
          <c:showBubbleSize val="0"/>
        </c:dLbls>
        <c:marker val="1"/>
        <c:smooth val="0"/>
        <c:axId val="697566928"/>
        <c:axId val="914764672"/>
        <c:extLst>
          <c:ext xmlns:c15="http://schemas.microsoft.com/office/drawing/2012/chart" uri="{02D57815-91ED-43cb-92C2-25804820EDAC}">
            <c15:filteredLineSeries>
              <c15:ser>
                <c:idx val="0"/>
                <c:order val="0"/>
                <c:tx>
                  <c:strRef>
                    <c:extLst>
                      <c:ext uri="{02D57815-91ED-43cb-92C2-25804820EDAC}">
                        <c15:formulaRef>
                          <c15:sqref>'Tuition &amp; Fee Chart'!$B$4</c15:sqref>
                        </c15:formulaRef>
                      </c:ext>
                    </c:extLst>
                    <c:strCache>
                      <c:ptCount val="1"/>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'Tuition &amp; Fee Chart'!$E$3:$P$3</c15:sqref>
                        </c15:formulaRef>
                      </c:ext>
                    </c:extLst>
                    <c:strCache>
                      <c:ptCount val="12"/>
                      <c:pt idx="0">
                        <c:v>FY12</c:v>
                      </c:pt>
                      <c:pt idx="1">
                        <c:v>FY13</c:v>
                      </c:pt>
                      <c:pt idx="2">
                        <c:v>FY14</c:v>
                      </c:pt>
                      <c:pt idx="3">
                        <c:v>FY15</c:v>
                      </c:pt>
                      <c:pt idx="4">
                        <c:v>FY16</c:v>
                      </c:pt>
                      <c:pt idx="5">
                        <c:v>FY17</c:v>
                      </c:pt>
                      <c:pt idx="6">
                        <c:v>FY18</c:v>
                      </c:pt>
                      <c:pt idx="7">
                        <c:v>FY19</c:v>
                      </c:pt>
                      <c:pt idx="8">
                        <c:v>FY20</c:v>
                      </c:pt>
                      <c:pt idx="9">
                        <c:v>FY21</c:v>
                      </c:pt>
                      <c:pt idx="10">
                        <c:v>FY22</c:v>
                      </c:pt>
                      <c:pt idx="11">
                        <c:v>FY23</c:v>
                      </c:pt>
                    </c:strCache>
                  </c:strRef>
                </c:cat>
                <c:val>
                  <c:numRef>
                    <c:extLst>
                      <c:ext uri="{02D57815-91ED-43cb-92C2-25804820EDAC}">
                        <c15:formulaRef>
                          <c15:sqref>'Tuition &amp; Fee Chart'!$E$4:$P$4</c15:sqref>
                        </c15:formulaRef>
                      </c:ext>
                    </c:extLst>
                    <c:numCache>
                      <c:formatCode>General</c:formatCode>
                      <c:ptCount val="12"/>
                    </c:numCache>
                  </c:numRef>
                </c:val>
                <c:smooth val="0"/>
                <c:extLst>
                  <c:ext xmlns:c16="http://schemas.microsoft.com/office/drawing/2014/chart" uri="{C3380CC4-5D6E-409C-BE32-E72D297353CC}">
                    <c16:uniqueId val="{0000000D-EDD4-4360-9587-26DE0A6A89B3}"/>
                  </c:ext>
                </c:extLst>
              </c15:ser>
            </c15:filteredLineSeries>
          </c:ext>
        </c:extLst>
      </c:lineChart>
      <c:catAx>
        <c:axId val="69756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740000" spcFirstLastPara="1" vertOverflow="ellipsis" wrap="square" anchor="ctr" anchorCtr="1"/>
          <a:lstStyle/>
          <a:p>
            <a:pPr>
              <a:defRPr sz="1050" b="0" i="0" u="none" strike="noStrike" kern="1200" baseline="0">
                <a:solidFill>
                  <a:sysClr val="windowText" lastClr="000000"/>
                </a:solidFill>
                <a:latin typeface="Calibri" panose="020F0502020204030204" pitchFamily="34" charset="0"/>
                <a:ea typeface="+mn-ea"/>
                <a:cs typeface="+mn-cs"/>
              </a:defRPr>
            </a:pPr>
            <a:endParaRPr lang="en-US"/>
          </a:p>
        </c:txPr>
        <c:crossAx val="914764672"/>
        <c:crosses val="autoZero"/>
        <c:auto val="1"/>
        <c:lblAlgn val="ctr"/>
        <c:lblOffset val="100"/>
        <c:noMultiLvlLbl val="0"/>
      </c:catAx>
      <c:valAx>
        <c:axId val="914764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mn-cs"/>
                  </a:defRPr>
                </a:pPr>
                <a:r>
                  <a:rPr lang="en-US" sz="1200" dirty="0"/>
                  <a:t>(in thousands)</a:t>
                </a:r>
              </a:p>
            </c:rich>
          </c:tx>
          <c:layout>
            <c:manualLayout>
              <c:xMode val="edge"/>
              <c:yMode val="edge"/>
              <c:x val="7.2447411788054958E-2"/>
              <c:y val="0.2423263123209895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mn-cs"/>
              </a:defRPr>
            </a:pPr>
            <a:endParaRPr lang="en-US"/>
          </a:p>
        </c:txPr>
        <c:crossAx val="6975669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baseline="0">
          <a:latin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Resident</c:v>
                </c:pt>
              </c:strCache>
            </c:strRef>
          </c:tx>
          <c:spPr>
            <a:ln w="41275" cap="rnd">
              <a:solidFill>
                <a:srgbClr val="8E0000"/>
              </a:solidFill>
              <a:round/>
            </a:ln>
            <a:effectLst/>
          </c:spPr>
          <c:marker>
            <c:symbol val="circle"/>
            <c:size val="7"/>
            <c:spPr>
              <a:solidFill>
                <a:schemeClr val="bg1">
                  <a:lumMod val="65000"/>
                </a:schemeClr>
              </a:solidFill>
              <a:ln w="9525">
                <a:solidFill>
                  <a:srgbClr val="8E0000"/>
                </a:solidFill>
              </a:ln>
              <a:effectLst/>
            </c:spPr>
          </c:marker>
          <c:cat>
            <c:strRef>
              <c:f>Sheet1!$A$3:$A$8</c:f>
              <c:strCache>
                <c:ptCount val="6"/>
                <c:pt idx="0">
                  <c:v>FY 2018</c:v>
                </c:pt>
                <c:pt idx="1">
                  <c:v>FY 2019</c:v>
                </c:pt>
                <c:pt idx="2">
                  <c:v>FY 2020</c:v>
                </c:pt>
                <c:pt idx="3">
                  <c:v>FY 2021</c:v>
                </c:pt>
                <c:pt idx="4">
                  <c:v>FY 2022</c:v>
                </c:pt>
                <c:pt idx="5">
                  <c:v>FY 2023</c:v>
                </c:pt>
              </c:strCache>
            </c:strRef>
          </c:cat>
          <c:val>
            <c:numRef>
              <c:f>Sheet1!$B$3:$B$8</c:f>
              <c:numCache>
                <c:formatCode>"$"#,##0</c:formatCode>
                <c:ptCount val="6"/>
                <c:pt idx="0">
                  <c:v>10440</c:v>
                </c:pt>
                <c:pt idx="1">
                  <c:v>10878</c:v>
                </c:pt>
                <c:pt idx="2">
                  <c:v>10475</c:v>
                </c:pt>
                <c:pt idx="3">
                  <c:v>10224</c:v>
                </c:pt>
                <c:pt idx="4">
                  <c:v>10183</c:v>
                </c:pt>
                <c:pt idx="5">
                  <c:v>9823</c:v>
                </c:pt>
              </c:numCache>
            </c:numRef>
          </c:val>
          <c:smooth val="0"/>
          <c:extLst>
            <c:ext xmlns:c16="http://schemas.microsoft.com/office/drawing/2014/chart" uri="{C3380CC4-5D6E-409C-BE32-E72D297353CC}">
              <c16:uniqueId val="{00000000-7A34-4753-A536-257EE93ECC61}"/>
            </c:ext>
          </c:extLst>
        </c:ser>
        <c:ser>
          <c:idx val="1"/>
          <c:order val="1"/>
          <c:tx>
            <c:strRef>
              <c:f>Sheet1!$C$1</c:f>
              <c:strCache>
                <c:ptCount val="1"/>
                <c:pt idx="0">
                  <c:v>Non-Resident</c:v>
                </c:pt>
              </c:strCache>
            </c:strRef>
          </c:tx>
          <c:spPr>
            <a:ln w="41275" cap="rnd">
              <a:solidFill>
                <a:schemeClr val="accent1">
                  <a:lumMod val="75000"/>
                </a:schemeClr>
              </a:solidFill>
              <a:round/>
            </a:ln>
            <a:effectLst/>
          </c:spPr>
          <c:marker>
            <c:symbol val="circle"/>
            <c:size val="7"/>
            <c:spPr>
              <a:solidFill>
                <a:schemeClr val="bg1"/>
              </a:solidFill>
              <a:ln w="9525">
                <a:solidFill>
                  <a:schemeClr val="accent1">
                    <a:lumMod val="75000"/>
                  </a:schemeClr>
                </a:solidFill>
              </a:ln>
              <a:effectLst/>
            </c:spPr>
          </c:marker>
          <c:cat>
            <c:strRef>
              <c:f>Sheet1!$A$3:$A$8</c:f>
              <c:strCache>
                <c:ptCount val="6"/>
                <c:pt idx="0">
                  <c:v>FY 2018</c:v>
                </c:pt>
                <c:pt idx="1">
                  <c:v>FY 2019</c:v>
                </c:pt>
                <c:pt idx="2">
                  <c:v>FY 2020</c:v>
                </c:pt>
                <c:pt idx="3">
                  <c:v>FY 2021</c:v>
                </c:pt>
                <c:pt idx="4">
                  <c:v>FY 2022</c:v>
                </c:pt>
                <c:pt idx="5">
                  <c:v>FY 2023</c:v>
                </c:pt>
              </c:strCache>
            </c:strRef>
          </c:cat>
          <c:val>
            <c:numRef>
              <c:f>Sheet1!$C$3:$C$8</c:f>
              <c:numCache>
                <c:formatCode>"$"#,##0</c:formatCode>
                <c:ptCount val="6"/>
                <c:pt idx="0">
                  <c:v>20114</c:v>
                </c:pt>
                <c:pt idx="1">
                  <c:v>21678</c:v>
                </c:pt>
                <c:pt idx="2">
                  <c:v>20465</c:v>
                </c:pt>
                <c:pt idx="3">
                  <c:v>19871</c:v>
                </c:pt>
                <c:pt idx="4">
                  <c:v>20181</c:v>
                </c:pt>
                <c:pt idx="5">
                  <c:v>20295</c:v>
                </c:pt>
              </c:numCache>
            </c:numRef>
          </c:val>
          <c:smooth val="0"/>
          <c:extLst>
            <c:ext xmlns:c16="http://schemas.microsoft.com/office/drawing/2014/chart" uri="{C3380CC4-5D6E-409C-BE32-E72D297353CC}">
              <c16:uniqueId val="{00000005-7A34-4753-A536-257EE93ECC61}"/>
            </c:ext>
          </c:extLst>
        </c:ser>
        <c:dLbls>
          <c:showLegendKey val="0"/>
          <c:showVal val="0"/>
          <c:showCatName val="0"/>
          <c:showSerName val="0"/>
          <c:showPercent val="0"/>
          <c:showBubbleSize val="0"/>
        </c:dLbls>
        <c:marker val="1"/>
        <c:smooth val="0"/>
        <c:axId val="487274847"/>
        <c:axId val="487284831"/>
      </c:lineChart>
      <c:catAx>
        <c:axId val="487274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87284831"/>
        <c:crosses val="autoZero"/>
        <c:auto val="1"/>
        <c:lblAlgn val="ctr"/>
        <c:lblOffset val="100"/>
        <c:noMultiLvlLbl val="0"/>
      </c:catAx>
      <c:valAx>
        <c:axId val="487284831"/>
        <c:scaling>
          <c:orientation val="minMax"/>
          <c:max val="25000"/>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8727484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'Tuition &amp; Fee Chart'!$B$29</c:f>
              <c:strCache>
                <c:ptCount val="1"/>
                <c:pt idx="0">
                  <c:v>Resident</c:v>
                </c:pt>
              </c:strCache>
            </c:strRef>
          </c:tx>
          <c:spPr>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3500000" scaled="1"/>
              <a:tileRect/>
            </a:gradFill>
            <a:ln>
              <a:noFill/>
            </a:ln>
            <a:effectLst/>
          </c:spPr>
          <c:invertIfNegative val="0"/>
          <c:dLbls>
            <c:dLbl>
              <c:idx val="0"/>
              <c:tx>
                <c:rich>
                  <a:bodyPr/>
                  <a:lstStyle/>
                  <a:p>
                    <a:fld id="{4B9732E4-B33C-4E51-917A-078AA563EE4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008-49E5-B51B-7DC308095198}"/>
                </c:ext>
              </c:extLst>
            </c:dLbl>
            <c:dLbl>
              <c:idx val="1"/>
              <c:tx>
                <c:rich>
                  <a:bodyPr/>
                  <a:lstStyle/>
                  <a:p>
                    <a:fld id="{A6657AB6-CCD9-45F1-BCBD-1BD1502E58A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08-49E5-B51B-7DC308095198}"/>
                </c:ext>
              </c:extLst>
            </c:dLbl>
            <c:dLbl>
              <c:idx val="2"/>
              <c:tx>
                <c:rich>
                  <a:bodyPr/>
                  <a:lstStyle/>
                  <a:p>
                    <a:fld id="{58CD24C5-D30D-4E76-A26A-FB72B5D8FE6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08-49E5-B51B-7DC308095198}"/>
                </c:ext>
              </c:extLst>
            </c:dLbl>
            <c:dLbl>
              <c:idx val="3"/>
              <c:tx>
                <c:rich>
                  <a:bodyPr/>
                  <a:lstStyle/>
                  <a:p>
                    <a:fld id="{E8365C1B-46F3-41FE-A221-93BA4B50AC1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08-49E5-B51B-7DC308095198}"/>
                </c:ext>
              </c:extLst>
            </c:dLbl>
            <c:dLbl>
              <c:idx val="4"/>
              <c:tx>
                <c:rich>
                  <a:bodyPr/>
                  <a:lstStyle/>
                  <a:p>
                    <a:fld id="{23FB42BB-0D9B-4E35-88FF-3E4613A1834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08-49E5-B51B-7DC308095198}"/>
                </c:ext>
              </c:extLst>
            </c:dLbl>
            <c:dLbl>
              <c:idx val="5"/>
              <c:tx>
                <c:rich>
                  <a:bodyPr/>
                  <a:lstStyle/>
                  <a:p>
                    <a:fld id="{0EA286FE-AAB7-4150-95B8-D01936BF800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08-49E5-B51B-7DC308095198}"/>
                </c:ext>
              </c:extLst>
            </c:dLbl>
            <c:dLbl>
              <c:idx val="6"/>
              <c:tx>
                <c:rich>
                  <a:bodyPr/>
                  <a:lstStyle/>
                  <a:p>
                    <a:fld id="{ED0A7C0E-DE98-4B89-A197-97E18436C4D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08-49E5-B51B-7DC308095198}"/>
                </c:ext>
              </c:extLst>
            </c:dLbl>
            <c:dLbl>
              <c:idx val="7"/>
              <c:tx>
                <c:rich>
                  <a:bodyPr/>
                  <a:lstStyle/>
                  <a:p>
                    <a:fld id="{95D1A4BC-7210-498E-826D-0EEAFA59574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3008-49E5-B51B-7DC308095198}"/>
                </c:ext>
              </c:extLst>
            </c:dLbl>
            <c:dLbl>
              <c:idx val="8"/>
              <c:tx>
                <c:rich>
                  <a:bodyPr/>
                  <a:lstStyle/>
                  <a:p>
                    <a:fld id="{77808B83-CAB4-4816-90D2-493F99F796A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3008-49E5-B51B-7DC308095198}"/>
                </c:ext>
              </c:extLst>
            </c:dLbl>
            <c:dLbl>
              <c:idx val="9"/>
              <c:tx>
                <c:rich>
                  <a:bodyPr/>
                  <a:lstStyle/>
                  <a:p>
                    <a:fld id="{BCE55B0B-B45C-4F21-BCFF-C9D3190B104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3008-49E5-B51B-7DC308095198}"/>
                </c:ext>
              </c:extLst>
            </c:dLbl>
            <c:dLbl>
              <c:idx val="10"/>
              <c:tx>
                <c:rich>
                  <a:bodyPr/>
                  <a:lstStyle/>
                  <a:p>
                    <a:fld id="{1D53631D-5AB7-4449-AD48-F174A61CE10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3008-49E5-B51B-7DC30809519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a:solidFill>
                        <a:schemeClr val="tx1">
                          <a:lumMod val="35000"/>
                          <a:lumOff val="65000"/>
                        </a:schemeClr>
                      </a:solidFill>
                    </a:ln>
                    <a:effectLst/>
                  </c:spPr>
                </c15:leaderLines>
              </c:ext>
            </c:extLst>
          </c:dLbls>
          <c:cat>
            <c:strRef>
              <c:f>'Tuition &amp; Fee Chart'!$F$28:$P$28</c:f>
              <c:strCache>
                <c:ptCount val="11"/>
                <c:pt idx="0">
                  <c:v>Fall 2013</c:v>
                </c:pt>
                <c:pt idx="1">
                  <c:v>Fall 2014</c:v>
                </c:pt>
                <c:pt idx="2">
                  <c:v>Fall 2015</c:v>
                </c:pt>
                <c:pt idx="3">
                  <c:v>Fall 2016</c:v>
                </c:pt>
                <c:pt idx="4">
                  <c:v>Fall 2017</c:v>
                </c:pt>
                <c:pt idx="5">
                  <c:v>Fall 2018</c:v>
                </c:pt>
                <c:pt idx="6">
                  <c:v>Fall 2019</c:v>
                </c:pt>
                <c:pt idx="7">
                  <c:v>Fall 2020</c:v>
                </c:pt>
                <c:pt idx="8">
                  <c:v>Fall 2021</c:v>
                </c:pt>
                <c:pt idx="9">
                  <c:v>Fall 2022</c:v>
                </c:pt>
                <c:pt idx="10">
                  <c:v>Fall 2023</c:v>
                </c:pt>
              </c:strCache>
            </c:strRef>
          </c:cat>
          <c:val>
            <c:numRef>
              <c:f>'Tuition &amp; Fee Chart'!$F$29:$P$29</c:f>
              <c:numCache>
                <c:formatCode>_(* #,##0_);_(* \(#,##0\);_(* "-"??_);_(@_)</c:formatCode>
                <c:ptCount val="11"/>
                <c:pt idx="0">
                  <c:v>17472</c:v>
                </c:pt>
                <c:pt idx="1">
                  <c:v>16979</c:v>
                </c:pt>
                <c:pt idx="2">
                  <c:v>16994</c:v>
                </c:pt>
                <c:pt idx="3">
                  <c:v>17358</c:v>
                </c:pt>
                <c:pt idx="4">
                  <c:v>17710</c:v>
                </c:pt>
                <c:pt idx="5">
                  <c:v>17524</c:v>
                </c:pt>
                <c:pt idx="6">
                  <c:v>16966</c:v>
                </c:pt>
                <c:pt idx="7">
                  <c:v>16463</c:v>
                </c:pt>
                <c:pt idx="8">
                  <c:v>16177</c:v>
                </c:pt>
                <c:pt idx="9">
                  <c:v>16061</c:v>
                </c:pt>
                <c:pt idx="10" formatCode="#,##0">
                  <c:v>16367.959200000001</c:v>
                </c:pt>
              </c:numCache>
            </c:numRef>
          </c:val>
          <c:extLst>
            <c:ext xmlns:c15="http://schemas.microsoft.com/office/drawing/2012/chart" uri="{02D57815-91ED-43cb-92C2-25804820EDAC}">
              <c15:datalabelsRange>
                <c15:f>'Tuition &amp; Fee Chart'!$F$33:$P$33</c15:f>
                <c15:dlblRangeCache>
                  <c:ptCount val="11"/>
                  <c:pt idx="0">
                    <c:v>64%</c:v>
                  </c:pt>
                  <c:pt idx="1">
                    <c:v>62%</c:v>
                  </c:pt>
                  <c:pt idx="2">
                    <c:v>62%</c:v>
                  </c:pt>
                  <c:pt idx="3">
                    <c:v>62%</c:v>
                  </c:pt>
                  <c:pt idx="4">
                    <c:v>62%</c:v>
                  </c:pt>
                  <c:pt idx="5">
                    <c:v>61%</c:v>
                  </c:pt>
                  <c:pt idx="6">
                    <c:v>60%</c:v>
                  </c:pt>
                  <c:pt idx="7">
                    <c:v>59%</c:v>
                  </c:pt>
                  <c:pt idx="8">
                    <c:v>58%</c:v>
                  </c:pt>
                  <c:pt idx="9">
                    <c:v>57%</c:v>
                  </c:pt>
                  <c:pt idx="10">
                    <c:v>56%</c:v>
                  </c:pt>
                </c15:dlblRangeCache>
              </c15:datalabelsRange>
            </c:ext>
            <c:ext xmlns:c16="http://schemas.microsoft.com/office/drawing/2014/chart" uri="{C3380CC4-5D6E-409C-BE32-E72D297353CC}">
              <c16:uniqueId val="{0000000B-3008-49E5-B51B-7DC308095198}"/>
            </c:ext>
          </c:extLst>
        </c:ser>
        <c:ser>
          <c:idx val="1"/>
          <c:order val="1"/>
          <c:tx>
            <c:strRef>
              <c:f>'Tuition &amp; Fee Chart'!$B$30</c:f>
              <c:strCache>
                <c:ptCount val="1"/>
                <c:pt idx="0">
                  <c:v>Nonresident</c:v>
                </c:pt>
              </c:strCache>
            </c:strRef>
          </c:tx>
          <c:spPr>
            <a:solidFill>
              <a:srgbClr val="C00000"/>
            </a:solidFill>
            <a:ln>
              <a:noFill/>
            </a:ln>
            <a:effectLst/>
          </c:spPr>
          <c:invertIfNegative val="0"/>
          <c:dLbls>
            <c:dLbl>
              <c:idx val="0"/>
              <c:tx>
                <c:rich>
                  <a:bodyPr/>
                  <a:lstStyle/>
                  <a:p>
                    <a:fld id="{5B731F68-E7CC-4E19-91D6-20023E8BD8E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3008-49E5-B51B-7DC308095198}"/>
                </c:ext>
              </c:extLst>
            </c:dLbl>
            <c:dLbl>
              <c:idx val="1"/>
              <c:tx>
                <c:rich>
                  <a:bodyPr/>
                  <a:lstStyle/>
                  <a:p>
                    <a:fld id="{B1A955F6-37DA-44F3-AA55-37EBFAF7E2E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3008-49E5-B51B-7DC308095198}"/>
                </c:ext>
              </c:extLst>
            </c:dLbl>
            <c:dLbl>
              <c:idx val="2"/>
              <c:tx>
                <c:rich>
                  <a:bodyPr/>
                  <a:lstStyle/>
                  <a:p>
                    <a:fld id="{000730E4-347C-4AB2-90DB-4FA6D59E174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3008-49E5-B51B-7DC308095198}"/>
                </c:ext>
              </c:extLst>
            </c:dLbl>
            <c:dLbl>
              <c:idx val="3"/>
              <c:tx>
                <c:rich>
                  <a:bodyPr/>
                  <a:lstStyle/>
                  <a:p>
                    <a:fld id="{9FA7AD5A-1FA7-47C1-9244-BB69DAC5C1F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3008-49E5-B51B-7DC308095198}"/>
                </c:ext>
              </c:extLst>
            </c:dLbl>
            <c:dLbl>
              <c:idx val="4"/>
              <c:tx>
                <c:rich>
                  <a:bodyPr/>
                  <a:lstStyle/>
                  <a:p>
                    <a:fld id="{20B7FDFB-A622-4F3A-957E-815EA0B1C5C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3008-49E5-B51B-7DC308095198}"/>
                </c:ext>
              </c:extLst>
            </c:dLbl>
            <c:dLbl>
              <c:idx val="5"/>
              <c:tx>
                <c:rich>
                  <a:bodyPr/>
                  <a:lstStyle/>
                  <a:p>
                    <a:fld id="{292FE4FE-7157-412F-9D3E-D1978E4D91C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3008-49E5-B51B-7DC308095198}"/>
                </c:ext>
              </c:extLst>
            </c:dLbl>
            <c:dLbl>
              <c:idx val="6"/>
              <c:tx>
                <c:rich>
                  <a:bodyPr/>
                  <a:lstStyle/>
                  <a:p>
                    <a:fld id="{5867435D-1E05-4FDA-88A4-F1841227BB7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3008-49E5-B51B-7DC308095198}"/>
                </c:ext>
              </c:extLst>
            </c:dLbl>
            <c:dLbl>
              <c:idx val="7"/>
              <c:tx>
                <c:rich>
                  <a:bodyPr/>
                  <a:lstStyle/>
                  <a:p>
                    <a:fld id="{7F86071A-3AA3-4D4E-BDAE-FA29E40426D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3008-49E5-B51B-7DC308095198}"/>
                </c:ext>
              </c:extLst>
            </c:dLbl>
            <c:dLbl>
              <c:idx val="8"/>
              <c:tx>
                <c:rich>
                  <a:bodyPr/>
                  <a:lstStyle/>
                  <a:p>
                    <a:fld id="{AF013273-050C-4637-A34E-DB201A75CA0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3008-49E5-B51B-7DC308095198}"/>
                </c:ext>
              </c:extLst>
            </c:dLbl>
            <c:dLbl>
              <c:idx val="9"/>
              <c:tx>
                <c:rich>
                  <a:bodyPr/>
                  <a:lstStyle/>
                  <a:p>
                    <a:fld id="{B172567B-0425-4357-88CB-81971400870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3008-49E5-B51B-7DC308095198}"/>
                </c:ext>
              </c:extLst>
            </c:dLbl>
            <c:dLbl>
              <c:idx val="10"/>
              <c:tx>
                <c:rich>
                  <a:bodyPr/>
                  <a:lstStyle/>
                  <a:p>
                    <a:fld id="{E0D7C182-DE94-493A-AB1D-D54AB448503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3008-49E5-B51B-7DC30809519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a:solidFill>
                        <a:schemeClr val="tx1">
                          <a:lumMod val="35000"/>
                          <a:lumOff val="65000"/>
                        </a:schemeClr>
                      </a:solidFill>
                    </a:ln>
                    <a:effectLst/>
                  </c:spPr>
                </c15:leaderLines>
              </c:ext>
            </c:extLst>
          </c:dLbls>
          <c:cat>
            <c:strRef>
              <c:f>'Tuition &amp; Fee Chart'!$F$28:$P$28</c:f>
              <c:strCache>
                <c:ptCount val="11"/>
                <c:pt idx="0">
                  <c:v>Fall 2013</c:v>
                </c:pt>
                <c:pt idx="1">
                  <c:v>Fall 2014</c:v>
                </c:pt>
                <c:pt idx="2">
                  <c:v>Fall 2015</c:v>
                </c:pt>
                <c:pt idx="3">
                  <c:v>Fall 2016</c:v>
                </c:pt>
                <c:pt idx="4">
                  <c:v>Fall 2017</c:v>
                </c:pt>
                <c:pt idx="5">
                  <c:v>Fall 2018</c:v>
                </c:pt>
                <c:pt idx="6">
                  <c:v>Fall 2019</c:v>
                </c:pt>
                <c:pt idx="7">
                  <c:v>Fall 2020</c:v>
                </c:pt>
                <c:pt idx="8">
                  <c:v>Fall 2021</c:v>
                </c:pt>
                <c:pt idx="9">
                  <c:v>Fall 2022</c:v>
                </c:pt>
                <c:pt idx="10">
                  <c:v>Fall 2023</c:v>
                </c:pt>
              </c:strCache>
            </c:strRef>
          </c:cat>
          <c:val>
            <c:numRef>
              <c:f>'Tuition &amp; Fee Chart'!$F$30:$P$30</c:f>
              <c:numCache>
                <c:formatCode>_(* #,##0_);_(* \(#,##0\);_(* "-"??_);_(@_)</c:formatCode>
                <c:ptCount val="11"/>
                <c:pt idx="0">
                  <c:v>9831</c:v>
                </c:pt>
                <c:pt idx="1">
                  <c:v>10299</c:v>
                </c:pt>
                <c:pt idx="2">
                  <c:v>10451</c:v>
                </c:pt>
                <c:pt idx="3">
                  <c:v>10579</c:v>
                </c:pt>
                <c:pt idx="4">
                  <c:v>10831</c:v>
                </c:pt>
                <c:pt idx="5">
                  <c:v>11058</c:v>
                </c:pt>
                <c:pt idx="6">
                  <c:v>11123</c:v>
                </c:pt>
                <c:pt idx="7">
                  <c:v>11319</c:v>
                </c:pt>
                <c:pt idx="8">
                  <c:v>11875</c:v>
                </c:pt>
                <c:pt idx="9">
                  <c:v>12259</c:v>
                </c:pt>
                <c:pt idx="10" formatCode="#,##0">
                  <c:v>12798.040800000001</c:v>
                </c:pt>
              </c:numCache>
            </c:numRef>
          </c:val>
          <c:extLst>
            <c:ext xmlns:c15="http://schemas.microsoft.com/office/drawing/2012/chart" uri="{02D57815-91ED-43cb-92C2-25804820EDAC}">
              <c15:datalabelsRange>
                <c15:f>'Tuition &amp; Fee Chart'!$F$34:$P$34</c15:f>
                <c15:dlblRangeCache>
                  <c:ptCount val="11"/>
                  <c:pt idx="0">
                    <c:v>36%</c:v>
                  </c:pt>
                  <c:pt idx="1">
                    <c:v>38%</c:v>
                  </c:pt>
                  <c:pt idx="2">
                    <c:v>38%</c:v>
                  </c:pt>
                  <c:pt idx="3">
                    <c:v>38%</c:v>
                  </c:pt>
                  <c:pt idx="4">
                    <c:v>38%</c:v>
                  </c:pt>
                  <c:pt idx="5">
                    <c:v>39%</c:v>
                  </c:pt>
                  <c:pt idx="6">
                    <c:v>40%</c:v>
                  </c:pt>
                  <c:pt idx="7">
                    <c:v>41%</c:v>
                  </c:pt>
                  <c:pt idx="8">
                    <c:v>42%</c:v>
                  </c:pt>
                  <c:pt idx="9">
                    <c:v>43%</c:v>
                  </c:pt>
                  <c:pt idx="10">
                    <c:v>44%</c:v>
                  </c:pt>
                </c15:dlblRangeCache>
              </c15:datalabelsRange>
            </c:ext>
            <c:ext xmlns:c16="http://schemas.microsoft.com/office/drawing/2014/chart" uri="{C3380CC4-5D6E-409C-BE32-E72D297353CC}">
              <c16:uniqueId val="{00000017-3008-49E5-B51B-7DC308095198}"/>
            </c:ext>
          </c:extLst>
        </c:ser>
        <c:dLbls>
          <c:showLegendKey val="0"/>
          <c:showVal val="0"/>
          <c:showCatName val="0"/>
          <c:showSerName val="0"/>
          <c:showPercent val="0"/>
          <c:showBubbleSize val="0"/>
        </c:dLbls>
        <c:gapWidth val="55"/>
        <c:overlap val="100"/>
        <c:axId val="895356192"/>
        <c:axId val="927444304"/>
        <c:extLst/>
      </c:barChart>
      <c:catAx>
        <c:axId val="895356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none" spc="0" normalizeH="0" baseline="0">
                <a:solidFill>
                  <a:sysClr val="windowText" lastClr="000000"/>
                </a:solidFill>
                <a:latin typeface="+mn-lt"/>
                <a:ea typeface="+mn-ea"/>
                <a:cs typeface="+mn-cs"/>
              </a:defRPr>
            </a:pPr>
            <a:endParaRPr lang="en-US"/>
          </a:p>
        </c:txPr>
        <c:crossAx val="927444304"/>
        <c:crosses val="autoZero"/>
        <c:auto val="1"/>
        <c:lblAlgn val="ctr"/>
        <c:lblOffset val="100"/>
        <c:noMultiLvlLbl val="0"/>
      </c:catAx>
      <c:valAx>
        <c:axId val="927444304"/>
        <c:scaling>
          <c:orientation val="minMax"/>
          <c:max val="3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895356192"/>
        <c:crosses val="autoZero"/>
        <c:crossBetween val="between"/>
        <c:majorUnit val="500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Sheet1!$B$3</c:f>
              <c:strCache>
                <c:ptCount val="1"/>
                <c:pt idx="0">
                  <c:v>First Year Retention</c:v>
                </c:pt>
              </c:strCache>
            </c:strRef>
          </c:tx>
          <c:spPr>
            <a:ln w="38100" cap="rnd">
              <a:solidFill>
                <a:schemeClr val="accent1"/>
              </a:solidFill>
              <a:round/>
            </a:ln>
            <a:effectLst/>
          </c:spPr>
          <c:marker>
            <c:symbol val="circle"/>
            <c:size val="7"/>
            <c:spPr>
              <a:solidFill>
                <a:schemeClr val="bg1"/>
              </a:solidFill>
              <a:ln w="9525">
                <a:solidFill>
                  <a:schemeClr val="accent1"/>
                </a:solidFill>
              </a:ln>
              <a:effectLst/>
            </c:spPr>
          </c:marker>
          <c:cat>
            <c:numRef>
              <c:f>Sheet1!$A$4:$A$17</c:f>
              <c:numCache>
                <c:formatCode>General</c:formatCod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numCache>
            </c:numRef>
          </c:cat>
          <c:val>
            <c:numRef>
              <c:f>Sheet1!$B$4:$B$17</c:f>
              <c:numCache>
                <c:formatCode>0.0%</c:formatCode>
                <c:ptCount val="14"/>
                <c:pt idx="0">
                  <c:v>0.83199999999999996</c:v>
                </c:pt>
                <c:pt idx="1">
                  <c:v>0.85299999999999998</c:v>
                </c:pt>
                <c:pt idx="2">
                  <c:v>0.84399999999999997</c:v>
                </c:pt>
                <c:pt idx="3">
                  <c:v>0.83899999999999997</c:v>
                </c:pt>
                <c:pt idx="4">
                  <c:v>0.85199999999999998</c:v>
                </c:pt>
                <c:pt idx="5">
                  <c:v>0.86199999999999999</c:v>
                </c:pt>
                <c:pt idx="6">
                  <c:v>0.90400000000000003</c:v>
                </c:pt>
                <c:pt idx="7">
                  <c:v>0.92100000000000004</c:v>
                </c:pt>
                <c:pt idx="8">
                  <c:v>0.90200000000000002</c:v>
                </c:pt>
                <c:pt idx="9">
                  <c:v>0.88200000000000001</c:v>
                </c:pt>
                <c:pt idx="10">
                  <c:v>0.871</c:v>
                </c:pt>
                <c:pt idx="11">
                  <c:v>0.88500000000000001</c:v>
                </c:pt>
                <c:pt idx="12">
                  <c:v>0.88</c:v>
                </c:pt>
                <c:pt idx="13">
                  <c:v>0.88900000000000001</c:v>
                </c:pt>
              </c:numCache>
            </c:numRef>
          </c:val>
          <c:smooth val="0"/>
          <c:extLst>
            <c:ext xmlns:c16="http://schemas.microsoft.com/office/drawing/2014/chart" uri="{C3380CC4-5D6E-409C-BE32-E72D297353CC}">
              <c16:uniqueId val="{00000000-B427-4E6E-A5EF-AB5297E7A708}"/>
            </c:ext>
          </c:extLst>
        </c:ser>
        <c:ser>
          <c:idx val="1"/>
          <c:order val="1"/>
          <c:tx>
            <c:strRef>
              <c:f>Sheet1!$C$3</c:f>
              <c:strCache>
                <c:ptCount val="1"/>
                <c:pt idx="0">
                  <c:v>4-Year Graduation</c:v>
                </c:pt>
              </c:strCache>
            </c:strRef>
          </c:tx>
          <c:spPr>
            <a:ln w="38100" cap="rnd">
              <a:solidFill>
                <a:srgbClr val="C00000"/>
              </a:solidFill>
              <a:round/>
            </a:ln>
            <a:effectLst/>
          </c:spPr>
          <c:marker>
            <c:symbol val="circle"/>
            <c:size val="7"/>
            <c:spPr>
              <a:solidFill>
                <a:schemeClr val="bg1"/>
              </a:solidFill>
              <a:ln w="9525">
                <a:solidFill>
                  <a:srgbClr val="C00000"/>
                </a:solidFill>
              </a:ln>
              <a:effectLst/>
            </c:spPr>
          </c:marker>
          <c:cat>
            <c:numRef>
              <c:f>Sheet1!$A$4:$A$17</c:f>
              <c:numCache>
                <c:formatCode>General</c:formatCod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numCache>
            </c:numRef>
          </c:cat>
          <c:val>
            <c:numRef>
              <c:f>Sheet1!$C$4:$C$17</c:f>
              <c:numCache>
                <c:formatCode>0.0%</c:formatCode>
                <c:ptCount val="14"/>
                <c:pt idx="0">
                  <c:v>0.38100000000000001</c:v>
                </c:pt>
                <c:pt idx="1">
                  <c:v>0.39600000000000002</c:v>
                </c:pt>
                <c:pt idx="2">
                  <c:v>0.41299999999999998</c:v>
                </c:pt>
                <c:pt idx="3">
                  <c:v>0.41599999999999998</c:v>
                </c:pt>
                <c:pt idx="4">
                  <c:v>0.441</c:v>
                </c:pt>
                <c:pt idx="5">
                  <c:v>0.46</c:v>
                </c:pt>
                <c:pt idx="6">
                  <c:v>0.502</c:v>
                </c:pt>
                <c:pt idx="7">
                  <c:v>0.53100000000000003</c:v>
                </c:pt>
                <c:pt idx="8">
                  <c:v>0.55500000000000005</c:v>
                </c:pt>
                <c:pt idx="9">
                  <c:v>0.57499999999999996</c:v>
                </c:pt>
              </c:numCache>
            </c:numRef>
          </c:val>
          <c:smooth val="0"/>
          <c:extLst>
            <c:ext xmlns:c16="http://schemas.microsoft.com/office/drawing/2014/chart" uri="{C3380CC4-5D6E-409C-BE32-E72D297353CC}">
              <c16:uniqueId val="{00000001-B427-4E6E-A5EF-AB5297E7A708}"/>
            </c:ext>
          </c:extLst>
        </c:ser>
        <c:ser>
          <c:idx val="2"/>
          <c:order val="2"/>
          <c:tx>
            <c:strRef>
              <c:f>Sheet1!$D$3</c:f>
              <c:strCache>
                <c:ptCount val="1"/>
                <c:pt idx="0">
                  <c:v>6-Year Graduation</c:v>
                </c:pt>
              </c:strCache>
            </c:strRef>
          </c:tx>
          <c:spPr>
            <a:ln w="38100" cap="rnd">
              <a:solidFill>
                <a:schemeClr val="bg1">
                  <a:lumMod val="50000"/>
                </a:schemeClr>
              </a:solidFill>
              <a:round/>
            </a:ln>
            <a:effectLst/>
          </c:spPr>
          <c:marker>
            <c:symbol val="circle"/>
            <c:size val="7"/>
            <c:spPr>
              <a:solidFill>
                <a:schemeClr val="bg1"/>
              </a:solidFill>
              <a:ln w="9525">
                <a:solidFill>
                  <a:schemeClr val="bg1">
                    <a:lumMod val="50000"/>
                  </a:schemeClr>
                </a:solidFill>
              </a:ln>
              <a:effectLst/>
            </c:spPr>
          </c:marker>
          <c:cat>
            <c:numRef>
              <c:f>Sheet1!$A$4:$A$17</c:f>
              <c:numCache>
                <c:formatCode>General</c:formatCod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numCache>
            </c:numRef>
          </c:cat>
          <c:val>
            <c:numRef>
              <c:f>Sheet1!$D$4:$D$17</c:f>
              <c:numCache>
                <c:formatCode>0.0%</c:formatCode>
                <c:ptCount val="14"/>
                <c:pt idx="0">
                  <c:v>0.66200000000000003</c:v>
                </c:pt>
                <c:pt idx="1">
                  <c:v>0.67500000000000004</c:v>
                </c:pt>
                <c:pt idx="2">
                  <c:v>0.67300000000000004</c:v>
                </c:pt>
                <c:pt idx="3">
                  <c:v>0.67200000000000004</c:v>
                </c:pt>
                <c:pt idx="4">
                  <c:v>0.70299999999999996</c:v>
                </c:pt>
                <c:pt idx="5">
                  <c:v>0.72099999999999997</c:v>
                </c:pt>
                <c:pt idx="6">
                  <c:v>0.75800000000000001</c:v>
                </c:pt>
                <c:pt idx="7">
                  <c:v>0.75800000000000001</c:v>
                </c:pt>
              </c:numCache>
            </c:numRef>
          </c:val>
          <c:smooth val="0"/>
          <c:extLst>
            <c:ext xmlns:c16="http://schemas.microsoft.com/office/drawing/2014/chart" uri="{C3380CC4-5D6E-409C-BE32-E72D297353CC}">
              <c16:uniqueId val="{00000002-B427-4E6E-A5EF-AB5297E7A708}"/>
            </c:ext>
          </c:extLst>
        </c:ser>
        <c:dLbls>
          <c:showLegendKey val="0"/>
          <c:showVal val="0"/>
          <c:showCatName val="0"/>
          <c:showSerName val="0"/>
          <c:showPercent val="0"/>
          <c:showBubbleSize val="0"/>
        </c:dLbls>
        <c:marker val="1"/>
        <c:smooth val="0"/>
        <c:axId val="381851855"/>
        <c:axId val="381853103"/>
      </c:lineChart>
      <c:catAx>
        <c:axId val="381851855"/>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1853103"/>
        <c:crosses val="autoZero"/>
        <c:auto val="1"/>
        <c:lblAlgn val="ctr"/>
        <c:lblOffset val="100"/>
        <c:noMultiLvlLbl val="0"/>
      </c:catAx>
      <c:valAx>
        <c:axId val="38185310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8185185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Graph!$C$2</c:f>
              <c:strCache>
                <c:ptCount val="1"/>
                <c:pt idx="0">
                  <c:v>% GRADUATING WITH DEBT</c:v>
                </c:pt>
              </c:strCache>
            </c:strRef>
          </c:tx>
          <c:spPr>
            <a:solidFill>
              <a:schemeClr val="accent1"/>
            </a:solidFill>
            <a:ln>
              <a:noFill/>
            </a:ln>
            <a:effectLst/>
          </c:spPr>
          <c:invertIfNegative val="0"/>
          <c:cat>
            <c:strRef>
              <c:f>Graph!$B$3:$B$16</c:f>
              <c:strCache>
                <c:ptCount val="14"/>
                <c:pt idx="0">
                  <c:v>TCU</c:v>
                </c:pt>
                <c:pt idx="1">
                  <c:v>Colorado</c:v>
                </c:pt>
                <c:pt idx="2">
                  <c:v>Texas</c:v>
                </c:pt>
                <c:pt idx="3">
                  <c:v>Oklahoma</c:v>
                </c:pt>
                <c:pt idx="4">
                  <c:v>Arkansas</c:v>
                </c:pt>
                <c:pt idx="5">
                  <c:v>Baylor</c:v>
                </c:pt>
                <c:pt idx="6">
                  <c:v>Oklahoma State</c:v>
                </c:pt>
                <c:pt idx="7">
                  <c:v>Texas Tech</c:v>
                </c:pt>
                <c:pt idx="8">
                  <c:v>Kansas</c:v>
                </c:pt>
                <c:pt idx="9">
                  <c:v>Kansas State</c:v>
                </c:pt>
                <c:pt idx="10">
                  <c:v>Missouri</c:v>
                </c:pt>
                <c:pt idx="11">
                  <c:v>Nebraska</c:v>
                </c:pt>
                <c:pt idx="12">
                  <c:v>Iowa State</c:v>
                </c:pt>
                <c:pt idx="13">
                  <c:v>West Virginia</c:v>
                </c:pt>
              </c:strCache>
            </c:strRef>
          </c:cat>
          <c:val>
            <c:numRef>
              <c:f>Graph!$C$3:$C$16</c:f>
              <c:numCache>
                <c:formatCode>0%</c:formatCode>
                <c:ptCount val="14"/>
                <c:pt idx="0">
                  <c:v>0.33</c:v>
                </c:pt>
                <c:pt idx="1">
                  <c:v>0.36</c:v>
                </c:pt>
                <c:pt idx="2">
                  <c:v>0.41</c:v>
                </c:pt>
                <c:pt idx="3">
                  <c:v>0.45</c:v>
                </c:pt>
                <c:pt idx="4">
                  <c:v>0.4698</c:v>
                </c:pt>
                <c:pt idx="5">
                  <c:v>0.47499999999999998</c:v>
                </c:pt>
                <c:pt idx="6">
                  <c:v>0.49</c:v>
                </c:pt>
                <c:pt idx="7">
                  <c:v>0.49</c:v>
                </c:pt>
                <c:pt idx="8">
                  <c:v>0.496</c:v>
                </c:pt>
                <c:pt idx="9">
                  <c:v>0.51</c:v>
                </c:pt>
                <c:pt idx="10">
                  <c:v>0.51</c:v>
                </c:pt>
                <c:pt idx="11">
                  <c:v>0.54</c:v>
                </c:pt>
                <c:pt idx="12">
                  <c:v>0.56999999999999995</c:v>
                </c:pt>
                <c:pt idx="13">
                  <c:v>0.61</c:v>
                </c:pt>
              </c:numCache>
            </c:numRef>
          </c:val>
          <c:extLst>
            <c:ext xmlns:c16="http://schemas.microsoft.com/office/drawing/2014/chart" uri="{C3380CC4-5D6E-409C-BE32-E72D297353CC}">
              <c16:uniqueId val="{00000000-E437-4ED4-882F-76CFD4EE1E3B}"/>
            </c:ext>
          </c:extLst>
        </c:ser>
        <c:dLbls>
          <c:showLegendKey val="0"/>
          <c:showVal val="0"/>
          <c:showCatName val="0"/>
          <c:showSerName val="0"/>
          <c:showPercent val="0"/>
          <c:showBubbleSize val="0"/>
        </c:dLbls>
        <c:gapWidth val="150"/>
        <c:axId val="863166671"/>
        <c:axId val="963512319"/>
      </c:barChart>
      <c:lineChart>
        <c:grouping val="standard"/>
        <c:varyColors val="0"/>
        <c:ser>
          <c:idx val="1"/>
          <c:order val="1"/>
          <c:tx>
            <c:strRef>
              <c:f>Graph!$D$2</c:f>
              <c:strCache>
                <c:ptCount val="1"/>
                <c:pt idx="0">
                  <c:v>AVG. DEBT PER BORROWER</c:v>
                </c:pt>
              </c:strCache>
            </c:strRef>
          </c:tx>
          <c:spPr>
            <a:ln w="28575" cap="rnd">
              <a:solidFill>
                <a:schemeClr val="accent2"/>
              </a:solidFill>
              <a:round/>
            </a:ln>
            <a:effectLst/>
          </c:spPr>
          <c:marker>
            <c:symbol val="none"/>
          </c:marker>
          <c:cat>
            <c:strRef>
              <c:f>Graph!$B$3:$B$16</c:f>
              <c:strCache>
                <c:ptCount val="14"/>
                <c:pt idx="0">
                  <c:v>TCU</c:v>
                </c:pt>
                <c:pt idx="1">
                  <c:v>Colorado</c:v>
                </c:pt>
                <c:pt idx="2">
                  <c:v>Texas</c:v>
                </c:pt>
                <c:pt idx="3">
                  <c:v>Oklahoma</c:v>
                </c:pt>
                <c:pt idx="4">
                  <c:v>Arkansas</c:v>
                </c:pt>
                <c:pt idx="5">
                  <c:v>Baylor</c:v>
                </c:pt>
                <c:pt idx="6">
                  <c:v>Oklahoma State</c:v>
                </c:pt>
                <c:pt idx="7">
                  <c:v>Texas Tech</c:v>
                </c:pt>
                <c:pt idx="8">
                  <c:v>Kansas</c:v>
                </c:pt>
                <c:pt idx="9">
                  <c:v>Kansas State</c:v>
                </c:pt>
                <c:pt idx="10">
                  <c:v>Missouri</c:v>
                </c:pt>
                <c:pt idx="11">
                  <c:v>Nebraska</c:v>
                </c:pt>
                <c:pt idx="12">
                  <c:v>Iowa State</c:v>
                </c:pt>
                <c:pt idx="13">
                  <c:v>West Virginia</c:v>
                </c:pt>
              </c:strCache>
            </c:strRef>
          </c:cat>
          <c:val>
            <c:numRef>
              <c:f>Graph!$D$3:$D$16</c:f>
              <c:numCache>
                <c:formatCode>_("$"* #,##0_);_("$"* \(#,##0\);_("$"* "-"??_);_(@_)</c:formatCode>
                <c:ptCount val="14"/>
                <c:pt idx="0">
                  <c:v>44580</c:v>
                </c:pt>
                <c:pt idx="1">
                  <c:v>29719</c:v>
                </c:pt>
                <c:pt idx="2">
                  <c:v>21809</c:v>
                </c:pt>
                <c:pt idx="3">
                  <c:v>31768</c:v>
                </c:pt>
                <c:pt idx="4">
                  <c:v>28468</c:v>
                </c:pt>
                <c:pt idx="5">
                  <c:v>46992</c:v>
                </c:pt>
                <c:pt idx="6">
                  <c:v>25642</c:v>
                </c:pt>
                <c:pt idx="7">
                  <c:v>31640</c:v>
                </c:pt>
                <c:pt idx="8">
                  <c:v>28493</c:v>
                </c:pt>
                <c:pt idx="9">
                  <c:v>25521</c:v>
                </c:pt>
                <c:pt idx="10">
                  <c:v>26732</c:v>
                </c:pt>
                <c:pt idx="11">
                  <c:v>24811</c:v>
                </c:pt>
                <c:pt idx="12">
                  <c:v>29454</c:v>
                </c:pt>
                <c:pt idx="13">
                  <c:v>32541</c:v>
                </c:pt>
              </c:numCache>
            </c:numRef>
          </c:val>
          <c:smooth val="0"/>
          <c:extLst>
            <c:ext xmlns:c16="http://schemas.microsoft.com/office/drawing/2014/chart" uri="{C3380CC4-5D6E-409C-BE32-E72D297353CC}">
              <c16:uniqueId val="{00000001-E437-4ED4-882F-76CFD4EE1E3B}"/>
            </c:ext>
          </c:extLst>
        </c:ser>
        <c:dLbls>
          <c:showLegendKey val="0"/>
          <c:showVal val="0"/>
          <c:showCatName val="0"/>
          <c:showSerName val="0"/>
          <c:showPercent val="0"/>
          <c:showBubbleSize val="0"/>
        </c:dLbls>
        <c:marker val="1"/>
        <c:smooth val="0"/>
        <c:axId val="863169871"/>
        <c:axId val="963509407"/>
      </c:lineChart>
      <c:catAx>
        <c:axId val="863166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63512319"/>
        <c:crosses val="autoZero"/>
        <c:auto val="1"/>
        <c:lblAlgn val="ctr"/>
        <c:lblOffset val="100"/>
        <c:noMultiLvlLbl val="0"/>
      </c:catAx>
      <c:valAx>
        <c:axId val="9635123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63166671"/>
        <c:crosses val="autoZero"/>
        <c:crossBetween val="between"/>
      </c:valAx>
      <c:valAx>
        <c:axId val="963509407"/>
        <c:scaling>
          <c:orientation val="minMax"/>
        </c:scaling>
        <c:delete val="0"/>
        <c:axPos val="r"/>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63169871"/>
        <c:crosses val="max"/>
        <c:crossBetween val="between"/>
      </c:valAx>
      <c:catAx>
        <c:axId val="863169871"/>
        <c:scaling>
          <c:orientation val="minMax"/>
        </c:scaling>
        <c:delete val="1"/>
        <c:axPos val="b"/>
        <c:numFmt formatCode="General" sourceLinked="1"/>
        <c:majorTickMark val="none"/>
        <c:minorTickMark val="none"/>
        <c:tickLblPos val="nextTo"/>
        <c:crossAx val="96350940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Sheet2!$B$3</c:f>
              <c:strCache>
                <c:ptCount val="1"/>
                <c:pt idx="0">
                  <c:v>State of Oklahoma Budget</c:v>
                </c:pt>
              </c:strCache>
            </c:strRef>
          </c:tx>
          <c:spPr>
            <a:ln w="38100" cap="rnd">
              <a:solidFill>
                <a:schemeClr val="accent1"/>
              </a:solidFill>
              <a:round/>
            </a:ln>
            <a:effectLst/>
          </c:spPr>
          <c:marker>
            <c:symbol val="square"/>
            <c:size val="7"/>
            <c:spPr>
              <a:solidFill>
                <a:schemeClr val="bg1"/>
              </a:solidFill>
              <a:ln w="9525">
                <a:solidFill>
                  <a:schemeClr val="accent1"/>
                </a:solidFill>
              </a:ln>
              <a:effectLst/>
            </c:spPr>
          </c:marker>
          <c:cat>
            <c:strRef>
              <c:f>Sheet2!$A$4:$A$26</c:f>
              <c:strCache>
                <c:ptCount val="23"/>
                <c:pt idx="0">
                  <c:v>FY01</c:v>
                </c:pt>
                <c:pt idx="1">
                  <c:v>FY02</c:v>
                </c:pt>
                <c:pt idx="2">
                  <c:v>FY03</c:v>
                </c:pt>
                <c:pt idx="3">
                  <c:v>FY04</c:v>
                </c:pt>
                <c:pt idx="4">
                  <c:v>FY05</c:v>
                </c:pt>
                <c:pt idx="5">
                  <c:v>FY06</c:v>
                </c:pt>
                <c:pt idx="6">
                  <c:v>FY07</c:v>
                </c:pt>
                <c:pt idx="7">
                  <c:v>FY08</c:v>
                </c:pt>
                <c:pt idx="8">
                  <c:v>FY09</c:v>
                </c:pt>
                <c:pt idx="9">
                  <c:v>FY10</c:v>
                </c:pt>
                <c:pt idx="10">
                  <c:v>FY11</c:v>
                </c:pt>
                <c:pt idx="11">
                  <c:v>FY12</c:v>
                </c:pt>
                <c:pt idx="12">
                  <c:v>FY13</c:v>
                </c:pt>
                <c:pt idx="13">
                  <c:v>FY14</c:v>
                </c:pt>
                <c:pt idx="14">
                  <c:v>FY15</c:v>
                </c:pt>
                <c:pt idx="15">
                  <c:v>FY16</c:v>
                </c:pt>
                <c:pt idx="16">
                  <c:v>FY17</c:v>
                </c:pt>
                <c:pt idx="17">
                  <c:v>FY18</c:v>
                </c:pt>
                <c:pt idx="18">
                  <c:v>FY19</c:v>
                </c:pt>
                <c:pt idx="19">
                  <c:v>FY20</c:v>
                </c:pt>
                <c:pt idx="20">
                  <c:v>FY21</c:v>
                </c:pt>
                <c:pt idx="21">
                  <c:v>FY22</c:v>
                </c:pt>
                <c:pt idx="22">
                  <c:v>FY23</c:v>
                </c:pt>
              </c:strCache>
            </c:strRef>
          </c:cat>
          <c:val>
            <c:numRef>
              <c:f>Sheet2!$B$4:$B$26</c:f>
              <c:numCache>
                <c:formatCode>0.00%</c:formatCode>
                <c:ptCount val="23"/>
                <c:pt idx="0">
                  <c:v>7.9089093732981092E-2</c:v>
                </c:pt>
                <c:pt idx="1">
                  <c:v>0.13187566815257079</c:v>
                </c:pt>
                <c:pt idx="2">
                  <c:v>0.12957621477701364</c:v>
                </c:pt>
                <c:pt idx="3">
                  <c:v>3.1466204086572407E-2</c:v>
                </c:pt>
                <c:pt idx="4">
                  <c:v>8.1953325130604951E-2</c:v>
                </c:pt>
                <c:pt idx="5">
                  <c:v>0.22165520301752842</c:v>
                </c:pt>
                <c:pt idx="6">
                  <c:v>0.32224620287633388</c:v>
                </c:pt>
                <c:pt idx="7">
                  <c:v>0.42640740666034654</c:v>
                </c:pt>
                <c:pt idx="8">
                  <c:v>0.44080924622304712</c:v>
                </c:pt>
                <c:pt idx="9">
                  <c:v>0.34015773443330588</c:v>
                </c:pt>
                <c:pt idx="10">
                  <c:v>0.29715392218165682</c:v>
                </c:pt>
                <c:pt idx="11">
                  <c:v>0.31320975452326688</c:v>
                </c:pt>
                <c:pt idx="12">
                  <c:v>0.38285898703027621</c:v>
                </c:pt>
                <c:pt idx="13">
                  <c:v>0.44395586663170422</c:v>
                </c:pt>
                <c:pt idx="14">
                  <c:v>0.4495229642777902</c:v>
                </c:pt>
                <c:pt idx="15">
                  <c:v>0.43996207918994695</c:v>
                </c:pt>
                <c:pt idx="16">
                  <c:v>0.36718639691792576</c:v>
                </c:pt>
                <c:pt idx="17">
                  <c:v>0.38128567682594755</c:v>
                </c:pt>
                <c:pt idx="18">
                  <c:v>0.52631260463521401</c:v>
                </c:pt>
                <c:pt idx="19">
                  <c:v>0.61344978518264526</c:v>
                </c:pt>
                <c:pt idx="20">
                  <c:v>0.55469270024406481</c:v>
                </c:pt>
                <c:pt idx="21">
                  <c:v>0.78126954031103135</c:v>
                </c:pt>
                <c:pt idx="22">
                  <c:v>0.95451519857998668</c:v>
                </c:pt>
              </c:numCache>
            </c:numRef>
          </c:val>
          <c:smooth val="0"/>
          <c:extLst>
            <c:ext xmlns:c16="http://schemas.microsoft.com/office/drawing/2014/chart" uri="{C3380CC4-5D6E-409C-BE32-E72D297353CC}">
              <c16:uniqueId val="{00000000-D548-4E5D-BAC1-CE2E248525BF}"/>
            </c:ext>
          </c:extLst>
        </c:ser>
        <c:ser>
          <c:idx val="1"/>
          <c:order val="1"/>
          <c:tx>
            <c:strRef>
              <c:f>Sheet2!$C$3</c:f>
              <c:strCache>
                <c:ptCount val="1"/>
                <c:pt idx="0">
                  <c:v>OSRHE Budget</c:v>
                </c:pt>
              </c:strCache>
            </c:strRef>
          </c:tx>
          <c:spPr>
            <a:ln w="38100" cap="rnd">
              <a:solidFill>
                <a:schemeClr val="accent3">
                  <a:lumMod val="75000"/>
                </a:schemeClr>
              </a:solidFill>
              <a:round/>
            </a:ln>
            <a:effectLst/>
          </c:spPr>
          <c:marker>
            <c:symbol val="triangle"/>
            <c:size val="7"/>
            <c:spPr>
              <a:solidFill>
                <a:schemeClr val="bg1"/>
              </a:solidFill>
              <a:ln w="9525">
                <a:solidFill>
                  <a:schemeClr val="accent3">
                    <a:lumMod val="75000"/>
                  </a:schemeClr>
                </a:solidFill>
              </a:ln>
              <a:effectLst/>
            </c:spPr>
          </c:marker>
          <c:cat>
            <c:strRef>
              <c:f>Sheet2!$A$4:$A$26</c:f>
              <c:strCache>
                <c:ptCount val="23"/>
                <c:pt idx="0">
                  <c:v>FY01</c:v>
                </c:pt>
                <c:pt idx="1">
                  <c:v>FY02</c:v>
                </c:pt>
                <c:pt idx="2">
                  <c:v>FY03</c:v>
                </c:pt>
                <c:pt idx="3">
                  <c:v>FY04</c:v>
                </c:pt>
                <c:pt idx="4">
                  <c:v>FY05</c:v>
                </c:pt>
                <c:pt idx="5">
                  <c:v>FY06</c:v>
                </c:pt>
                <c:pt idx="6">
                  <c:v>FY07</c:v>
                </c:pt>
                <c:pt idx="7">
                  <c:v>FY08</c:v>
                </c:pt>
                <c:pt idx="8">
                  <c:v>FY09</c:v>
                </c:pt>
                <c:pt idx="9">
                  <c:v>FY10</c:v>
                </c:pt>
                <c:pt idx="10">
                  <c:v>FY11</c:v>
                </c:pt>
                <c:pt idx="11">
                  <c:v>FY12</c:v>
                </c:pt>
                <c:pt idx="12">
                  <c:v>FY13</c:v>
                </c:pt>
                <c:pt idx="13">
                  <c:v>FY14</c:v>
                </c:pt>
                <c:pt idx="14">
                  <c:v>FY15</c:v>
                </c:pt>
                <c:pt idx="15">
                  <c:v>FY16</c:v>
                </c:pt>
                <c:pt idx="16">
                  <c:v>FY17</c:v>
                </c:pt>
                <c:pt idx="17">
                  <c:v>FY18</c:v>
                </c:pt>
                <c:pt idx="18">
                  <c:v>FY19</c:v>
                </c:pt>
                <c:pt idx="19">
                  <c:v>FY20</c:v>
                </c:pt>
                <c:pt idx="20">
                  <c:v>FY21</c:v>
                </c:pt>
                <c:pt idx="21">
                  <c:v>FY22</c:v>
                </c:pt>
                <c:pt idx="22">
                  <c:v>FY23</c:v>
                </c:pt>
              </c:strCache>
            </c:strRef>
          </c:cat>
          <c:val>
            <c:numRef>
              <c:f>Sheet2!$C$4:$C$26</c:f>
              <c:numCache>
                <c:formatCode>0.00%</c:formatCode>
                <c:ptCount val="23"/>
                <c:pt idx="0">
                  <c:v>5.6980056980056974E-2</c:v>
                </c:pt>
                <c:pt idx="1">
                  <c:v>0.11434861434861428</c:v>
                </c:pt>
                <c:pt idx="2">
                  <c:v>0.10243460243460231</c:v>
                </c:pt>
                <c:pt idx="3">
                  <c:v>-5.5685055685056562E-3</c:v>
                </c:pt>
                <c:pt idx="4">
                  <c:v>3.872053872053869E-2</c:v>
                </c:pt>
                <c:pt idx="5">
                  <c:v>0.15177415177415168</c:v>
                </c:pt>
                <c:pt idx="6">
                  <c:v>0.32090132090132084</c:v>
                </c:pt>
                <c:pt idx="7">
                  <c:v>0.42333592333592313</c:v>
                </c:pt>
                <c:pt idx="8">
                  <c:v>0.41660191660191664</c:v>
                </c:pt>
                <c:pt idx="9">
                  <c:v>0.36739186739186741</c:v>
                </c:pt>
                <c:pt idx="10">
                  <c:v>0.30885780885780884</c:v>
                </c:pt>
                <c:pt idx="11">
                  <c:v>0.30600880600880592</c:v>
                </c:pt>
                <c:pt idx="12">
                  <c:v>0.31092981092981081</c:v>
                </c:pt>
                <c:pt idx="13">
                  <c:v>0.35392385392385384</c:v>
                </c:pt>
                <c:pt idx="14">
                  <c:v>0.35262885262885257</c:v>
                </c:pt>
                <c:pt idx="15">
                  <c:v>0.3275058275058273</c:v>
                </c:pt>
                <c:pt idx="16">
                  <c:v>0.13675213675213663</c:v>
                </c:pt>
                <c:pt idx="17">
                  <c:v>9.8031598031597944E-2</c:v>
                </c:pt>
                <c:pt idx="18">
                  <c:v>0.10528360528360522</c:v>
                </c:pt>
                <c:pt idx="19">
                  <c:v>0.13869463869463858</c:v>
                </c:pt>
                <c:pt idx="20">
                  <c:v>8.8319088319088232E-2</c:v>
                </c:pt>
                <c:pt idx="21">
                  <c:v>0.13727013727013726</c:v>
                </c:pt>
                <c:pt idx="22">
                  <c:v>0.21497021497021496</c:v>
                </c:pt>
              </c:numCache>
            </c:numRef>
          </c:val>
          <c:smooth val="0"/>
          <c:extLst>
            <c:ext xmlns:c16="http://schemas.microsoft.com/office/drawing/2014/chart" uri="{C3380CC4-5D6E-409C-BE32-E72D297353CC}">
              <c16:uniqueId val="{00000001-D548-4E5D-BAC1-CE2E248525BF}"/>
            </c:ext>
          </c:extLst>
        </c:ser>
        <c:ser>
          <c:idx val="2"/>
          <c:order val="2"/>
          <c:tx>
            <c:strRef>
              <c:f>Sheet2!$D$3</c:f>
              <c:strCache>
                <c:ptCount val="1"/>
                <c:pt idx="0">
                  <c:v>OU-Norman Appropriation</c:v>
                </c:pt>
              </c:strCache>
            </c:strRef>
          </c:tx>
          <c:spPr>
            <a:ln w="38100" cap="rnd">
              <a:solidFill>
                <a:srgbClr val="AF2719"/>
              </a:solidFill>
              <a:round/>
            </a:ln>
            <a:effectLst/>
          </c:spPr>
          <c:marker>
            <c:symbol val="circle"/>
            <c:size val="7"/>
            <c:spPr>
              <a:solidFill>
                <a:schemeClr val="bg1"/>
              </a:solidFill>
              <a:ln w="9525">
                <a:solidFill>
                  <a:srgbClr val="8E0000"/>
                </a:solidFill>
              </a:ln>
              <a:effectLst/>
            </c:spPr>
          </c:marker>
          <c:dPt>
            <c:idx val="6"/>
            <c:marker>
              <c:symbol val="circle"/>
              <c:size val="7"/>
              <c:spPr>
                <a:solidFill>
                  <a:schemeClr val="bg1"/>
                </a:solidFill>
                <a:ln w="9525">
                  <a:solidFill>
                    <a:srgbClr val="8E0000"/>
                  </a:solidFill>
                </a:ln>
                <a:effectLst/>
              </c:spPr>
            </c:marker>
            <c:bubble3D val="0"/>
            <c:extLst>
              <c:ext xmlns:c16="http://schemas.microsoft.com/office/drawing/2014/chart" uri="{C3380CC4-5D6E-409C-BE32-E72D297353CC}">
                <c16:uniqueId val="{00000002-D548-4E5D-BAC1-CE2E248525BF}"/>
              </c:ext>
            </c:extLst>
          </c:dPt>
          <c:cat>
            <c:strRef>
              <c:f>Sheet2!$A$4:$A$26</c:f>
              <c:strCache>
                <c:ptCount val="23"/>
                <c:pt idx="0">
                  <c:v>FY01</c:v>
                </c:pt>
                <c:pt idx="1">
                  <c:v>FY02</c:v>
                </c:pt>
                <c:pt idx="2">
                  <c:v>FY03</c:v>
                </c:pt>
                <c:pt idx="3">
                  <c:v>FY04</c:v>
                </c:pt>
                <c:pt idx="4">
                  <c:v>FY05</c:v>
                </c:pt>
                <c:pt idx="5">
                  <c:v>FY06</c:v>
                </c:pt>
                <c:pt idx="6">
                  <c:v>FY07</c:v>
                </c:pt>
                <c:pt idx="7">
                  <c:v>FY08</c:v>
                </c:pt>
                <c:pt idx="8">
                  <c:v>FY09</c:v>
                </c:pt>
                <c:pt idx="9">
                  <c:v>FY10</c:v>
                </c:pt>
                <c:pt idx="10">
                  <c:v>FY11</c:v>
                </c:pt>
                <c:pt idx="11">
                  <c:v>FY12</c:v>
                </c:pt>
                <c:pt idx="12">
                  <c:v>FY13</c:v>
                </c:pt>
                <c:pt idx="13">
                  <c:v>FY14</c:v>
                </c:pt>
                <c:pt idx="14">
                  <c:v>FY15</c:v>
                </c:pt>
                <c:pt idx="15">
                  <c:v>FY16</c:v>
                </c:pt>
                <c:pt idx="16">
                  <c:v>FY17</c:v>
                </c:pt>
                <c:pt idx="17">
                  <c:v>FY18</c:v>
                </c:pt>
                <c:pt idx="18">
                  <c:v>FY19</c:v>
                </c:pt>
                <c:pt idx="19">
                  <c:v>FY20</c:v>
                </c:pt>
                <c:pt idx="20">
                  <c:v>FY21</c:v>
                </c:pt>
                <c:pt idx="21">
                  <c:v>FY22</c:v>
                </c:pt>
                <c:pt idx="22">
                  <c:v>FY23</c:v>
                </c:pt>
              </c:strCache>
            </c:strRef>
          </c:cat>
          <c:val>
            <c:numRef>
              <c:f>Sheet2!$D$4:$D$26</c:f>
              <c:numCache>
                <c:formatCode>0.00%</c:formatCode>
                <c:ptCount val="23"/>
                <c:pt idx="0">
                  <c:v>5.65955684455446E-2</c:v>
                </c:pt>
                <c:pt idx="1">
                  <c:v>9.3300436560796257E-2</c:v>
                </c:pt>
                <c:pt idx="2">
                  <c:v>9.5792937845038312E-2</c:v>
                </c:pt>
                <c:pt idx="3">
                  <c:v>-1.667247034040013E-2</c:v>
                </c:pt>
                <c:pt idx="4">
                  <c:v>9.4404266278542114E-3</c:v>
                </c:pt>
                <c:pt idx="5">
                  <c:v>9.4735994849381569E-2</c:v>
                </c:pt>
                <c:pt idx="6">
                  <c:v>0.23100449916408008</c:v>
                </c:pt>
                <c:pt idx="7">
                  <c:v>0.23637923943809466</c:v>
                </c:pt>
                <c:pt idx="8">
                  <c:v>0.25721092551103236</c:v>
                </c:pt>
                <c:pt idx="9">
                  <c:v>0.20891286863225209</c:v>
                </c:pt>
                <c:pt idx="10">
                  <c:v>0.15845294946203217</c:v>
                </c:pt>
                <c:pt idx="11">
                  <c:v>0.16886739783861363</c:v>
                </c:pt>
                <c:pt idx="12">
                  <c:v>0.18322492453168476</c:v>
                </c:pt>
                <c:pt idx="13">
                  <c:v>0.19514895277037464</c:v>
                </c:pt>
                <c:pt idx="14">
                  <c:v>0.19514895277037464</c:v>
                </c:pt>
                <c:pt idx="15">
                  <c:v>0.15399084846845118</c:v>
                </c:pt>
                <c:pt idx="16">
                  <c:v>-3.0908896972124521E-2</c:v>
                </c:pt>
                <c:pt idx="17">
                  <c:v>-8.9498637290898964E-2</c:v>
                </c:pt>
                <c:pt idx="18">
                  <c:v>-9.2510998048164775E-2</c:v>
                </c:pt>
                <c:pt idx="19">
                  <c:v>-6.0698230719648597E-2</c:v>
                </c:pt>
                <c:pt idx="20">
                  <c:v>-9.6202994001803169E-2</c:v>
                </c:pt>
                <c:pt idx="21">
                  <c:v>-3.7666529690726938E-2</c:v>
                </c:pt>
                <c:pt idx="22">
                  <c:v>1.7455815932648597E-2</c:v>
                </c:pt>
              </c:numCache>
            </c:numRef>
          </c:val>
          <c:smooth val="0"/>
          <c:extLst>
            <c:ext xmlns:c16="http://schemas.microsoft.com/office/drawing/2014/chart" uri="{C3380CC4-5D6E-409C-BE32-E72D297353CC}">
              <c16:uniqueId val="{00000003-D548-4E5D-BAC1-CE2E248525BF}"/>
            </c:ext>
          </c:extLst>
        </c:ser>
        <c:dLbls>
          <c:showLegendKey val="0"/>
          <c:showVal val="0"/>
          <c:showCatName val="0"/>
          <c:showSerName val="0"/>
          <c:showPercent val="0"/>
          <c:showBubbleSize val="0"/>
        </c:dLbls>
        <c:marker val="1"/>
        <c:smooth val="0"/>
        <c:axId val="95715656"/>
        <c:axId val="757746528"/>
      </c:lineChart>
      <c:catAx>
        <c:axId val="95715656"/>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7746528"/>
        <c:crosses val="autoZero"/>
        <c:auto val="1"/>
        <c:lblAlgn val="ctr"/>
        <c:lblOffset val="100"/>
        <c:noMultiLvlLbl val="0"/>
      </c:catAx>
      <c:valAx>
        <c:axId val="757746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5715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70684866438028"/>
          <c:y val="6.5585875984251973E-2"/>
          <c:w val="0.78429315133561972"/>
          <c:h val="0.77995546259842519"/>
        </c:manualLayout>
      </c:layout>
      <c:lineChart>
        <c:grouping val="standard"/>
        <c:varyColors val="0"/>
        <c:ser>
          <c:idx val="0"/>
          <c:order val="0"/>
          <c:tx>
            <c:strRef>
              <c:f>Sheet1!$B$1</c:f>
              <c:strCache>
                <c:ptCount val="1"/>
                <c:pt idx="0">
                  <c:v>State Appropriation</c:v>
                </c:pt>
              </c:strCache>
            </c:strRef>
          </c:tx>
          <c:spPr>
            <a:ln w="34925">
              <a:solidFill>
                <a:srgbClr val="C00000"/>
              </a:solidFill>
            </a:ln>
          </c:spPr>
          <c:marker>
            <c:symbol val="circle"/>
            <c:size val="7"/>
            <c:spPr>
              <a:solidFill>
                <a:schemeClr val="bg1"/>
              </a:solidFill>
              <a:ln>
                <a:solidFill>
                  <a:srgbClr val="C00000"/>
                </a:solidFill>
              </a:ln>
            </c:spPr>
          </c:marker>
          <c:cat>
            <c:numRef>
              <c:f>Sheet1!$A$3:$A$28</c:f>
              <c:numCache>
                <c:formatCode>General</c:formatCode>
                <c:ptCount val="2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pt idx="24">
                  <c:v>2023</c:v>
                </c:pt>
                <c:pt idx="25">
                  <c:v>2024</c:v>
                </c:pt>
              </c:numCache>
            </c:numRef>
          </c:cat>
          <c:val>
            <c:numRef>
              <c:f>Sheet1!$B$3:$B$28</c:f>
              <c:numCache>
                <c:formatCode>_(* #,##0_);_(* \(#,##0\);_(* "-"??_);_(@_)</c:formatCode>
                <c:ptCount val="26"/>
                <c:pt idx="0">
                  <c:v>113362998</c:v>
                </c:pt>
                <c:pt idx="1">
                  <c:v>114723311</c:v>
                </c:pt>
                <c:pt idx="2">
                  <c:v>121216142</c:v>
                </c:pt>
                <c:pt idx="3">
                  <c:v>125427046</c:v>
                </c:pt>
                <c:pt idx="4">
                  <c:v>125712994</c:v>
                </c:pt>
                <c:pt idx="5">
                  <c:v>112810590</c:v>
                </c:pt>
                <c:pt idx="6">
                  <c:v>115806348</c:v>
                </c:pt>
                <c:pt idx="7">
                  <c:v>125591738</c:v>
                </c:pt>
                <c:pt idx="8">
                  <c:v>136330363</c:v>
                </c:pt>
                <c:pt idx="9">
                  <c:v>142862073</c:v>
                </c:pt>
                <c:pt idx="10">
                  <c:v>144231400</c:v>
                </c:pt>
                <c:pt idx="11">
                  <c:v>138568505</c:v>
                </c:pt>
                <c:pt idx="12">
                  <c:v>132901558</c:v>
                </c:pt>
                <c:pt idx="13">
                  <c:v>134096338</c:v>
                </c:pt>
                <c:pt idx="14">
                  <c:v>135743481</c:v>
                </c:pt>
                <c:pt idx="15">
                  <c:v>137111445</c:v>
                </c:pt>
                <c:pt idx="16">
                  <c:v>137088359</c:v>
                </c:pt>
                <c:pt idx="17">
                  <c:v>132389651</c:v>
                </c:pt>
                <c:pt idx="18">
                  <c:v>110731022</c:v>
                </c:pt>
                <c:pt idx="19">
                  <c:v>104455731</c:v>
                </c:pt>
                <c:pt idx="20" formatCode="#,##0">
                  <c:v>104110143</c:v>
                </c:pt>
                <c:pt idx="21" formatCode="#,##0">
                  <c:v>107759809</c:v>
                </c:pt>
                <c:pt idx="22" formatCode="#,##0">
                  <c:v>103686585</c:v>
                </c:pt>
                <c:pt idx="23" formatCode="#,##0">
                  <c:v>110216844</c:v>
                </c:pt>
                <c:pt idx="24" formatCode="#,##0">
                  <c:v>113725900</c:v>
                </c:pt>
                <c:pt idx="25" formatCode="General">
                  <c:v>134648733</c:v>
                </c:pt>
              </c:numCache>
            </c:numRef>
          </c:val>
          <c:smooth val="0"/>
          <c:extLst>
            <c:ext xmlns:c16="http://schemas.microsoft.com/office/drawing/2014/chart" uri="{C3380CC4-5D6E-409C-BE32-E72D297353CC}">
              <c16:uniqueId val="{00000000-8FBA-458C-948B-656DF911AF17}"/>
            </c:ext>
          </c:extLst>
        </c:ser>
        <c:dLbls>
          <c:showLegendKey val="0"/>
          <c:showVal val="0"/>
          <c:showCatName val="0"/>
          <c:showSerName val="0"/>
          <c:showPercent val="0"/>
          <c:showBubbleSize val="0"/>
        </c:dLbls>
        <c:marker val="1"/>
        <c:smooth val="0"/>
        <c:axId val="155899776"/>
        <c:axId val="155901312"/>
      </c:lineChart>
      <c:catAx>
        <c:axId val="155899776"/>
        <c:scaling>
          <c:orientation val="minMax"/>
        </c:scaling>
        <c:delete val="0"/>
        <c:axPos val="b"/>
        <c:numFmt formatCode="General" sourceLinked="1"/>
        <c:majorTickMark val="out"/>
        <c:minorTickMark val="none"/>
        <c:tickLblPos val="nextTo"/>
        <c:txPr>
          <a:bodyPr rot="-2400000"/>
          <a:lstStyle/>
          <a:p>
            <a:pPr>
              <a:defRPr sz="1600"/>
            </a:pPr>
            <a:endParaRPr lang="en-US"/>
          </a:p>
        </c:txPr>
        <c:crossAx val="155901312"/>
        <c:crosses val="autoZero"/>
        <c:auto val="1"/>
        <c:lblAlgn val="ctr"/>
        <c:lblOffset val="100"/>
        <c:tickLblSkip val="1"/>
        <c:noMultiLvlLbl val="0"/>
      </c:catAx>
      <c:valAx>
        <c:axId val="155901312"/>
        <c:scaling>
          <c:orientation val="minMax"/>
          <c:max val="160000000"/>
          <c:min val="80000000"/>
        </c:scaling>
        <c:delete val="0"/>
        <c:axPos val="l"/>
        <c:majorGridlines/>
        <c:numFmt formatCode="_(* #,##0_);_(* \(#,##0\);_(* &quot;-&quot;??_);_(@_)" sourceLinked="1"/>
        <c:majorTickMark val="out"/>
        <c:minorTickMark val="none"/>
        <c:tickLblPos val="nextTo"/>
        <c:txPr>
          <a:bodyPr/>
          <a:lstStyle/>
          <a:p>
            <a:pPr>
              <a:defRPr sz="1600"/>
            </a:pPr>
            <a:endParaRPr lang="en-US"/>
          </a:p>
        </c:txPr>
        <c:crossAx val="155899776"/>
        <c:crosses val="autoZero"/>
        <c:crossBetween val="midCat"/>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0.13703</cdr:x>
      <cdr:y>0.29863</cdr:y>
    </cdr:from>
    <cdr:to>
      <cdr:x>0.4733</cdr:x>
      <cdr:y>0.38783</cdr:y>
    </cdr:to>
    <cdr:sp macro="" textlink="">
      <cdr:nvSpPr>
        <cdr:cNvPr id="2" name="TextBox 11">
          <a:extLst xmlns:a="http://schemas.openxmlformats.org/drawingml/2006/main">
            <a:ext uri="{FF2B5EF4-FFF2-40B4-BE49-F238E27FC236}">
              <a16:creationId xmlns:a16="http://schemas.microsoft.com/office/drawing/2014/main" id="{BBB51BCF-858E-49F6-80AB-7207F80BF926}"/>
            </a:ext>
          </a:extLst>
        </cdr:cNvPr>
        <cdr:cNvSpPr txBox="1"/>
      </cdr:nvSpPr>
      <cdr:spPr>
        <a:xfrm xmlns:a="http://schemas.openxmlformats.org/drawingml/2006/main">
          <a:off x="1242060" y="1545609"/>
          <a:ext cx="3048000" cy="461665"/>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dirty="0"/>
            <a:t>At the Big12 median, OU would receive $68M in additional funding annually</a:t>
          </a:r>
        </a:p>
      </cdr:txBody>
    </cdr:sp>
  </cdr:relSizeAnchor>
</c:userShapes>
</file>

<file path=ppt/drawings/drawing2.xml><?xml version="1.0" encoding="utf-8"?>
<c:userShapes xmlns:c="http://schemas.openxmlformats.org/drawingml/2006/chart">
  <cdr:relSizeAnchor xmlns:cdr="http://schemas.openxmlformats.org/drawingml/2006/chartDrawing">
    <cdr:from>
      <cdr:x>0.18976</cdr:x>
      <cdr:y>0.36776</cdr:y>
    </cdr:from>
    <cdr:to>
      <cdr:x>0.51563</cdr:x>
      <cdr:y>0.43782</cdr:y>
    </cdr:to>
    <cdr:sp macro="" textlink="">
      <cdr:nvSpPr>
        <cdr:cNvPr id="2" name="Right Brace 1">
          <a:extLst xmlns:a="http://schemas.openxmlformats.org/drawingml/2006/main">
            <a:ext uri="{FF2B5EF4-FFF2-40B4-BE49-F238E27FC236}">
              <a16:creationId xmlns:a16="http://schemas.microsoft.com/office/drawing/2014/main" id="{0E36D8DA-BFEE-42BC-82C4-011D32090FFB}"/>
            </a:ext>
          </a:extLst>
        </cdr:cNvPr>
        <cdr:cNvSpPr/>
      </cdr:nvSpPr>
      <cdr:spPr>
        <a:xfrm xmlns:a="http://schemas.openxmlformats.org/drawingml/2006/main" rot="16200000">
          <a:off x="3052429" y="494452"/>
          <a:ext cx="345140" cy="2979752"/>
        </a:xfrm>
        <a:prstGeom xmlns:a="http://schemas.openxmlformats.org/drawingml/2006/main" prst="rightBrace">
          <a:avLst/>
        </a:prstGeom>
        <a:ln xmlns:a="http://schemas.openxmlformats.org/drawingml/2006/main" w="12700"/>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195" tIns="47597" rIns="95195" bIns="4759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5195" tIns="47597" rIns="95195" bIns="47597" rtlCol="0"/>
          <a:lstStyle>
            <a:lvl1pPr algn="r">
              <a:defRPr sz="1200"/>
            </a:lvl1pPr>
          </a:lstStyle>
          <a:p>
            <a:fld id="{768431DE-8B7E-4F0C-8BF7-18F4E6EDD673}" type="datetimeFigureOut">
              <a:rPr lang="en-US" smtClean="0"/>
              <a:t>1/22/2024</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195" tIns="47597" rIns="95195" bIns="47597"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5195" tIns="47597" rIns="95195" bIns="4759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5195" tIns="47597" rIns="95195" bIns="4759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5195" tIns="47597" rIns="95195" bIns="47597" rtlCol="0" anchor="b"/>
          <a:lstStyle>
            <a:lvl1pPr algn="r">
              <a:defRPr sz="1200"/>
            </a:lvl1pPr>
          </a:lstStyle>
          <a:p>
            <a:fld id="{CC2193BB-BAA2-4208-8D59-CC48E64BAC0A}" type="slidenum">
              <a:rPr lang="en-US" smtClean="0"/>
              <a:t>‹#›</a:t>
            </a:fld>
            <a:endParaRPr lang="en-US" dirty="0"/>
          </a:p>
        </p:txBody>
      </p:sp>
    </p:spTree>
    <p:extLst>
      <p:ext uri="{BB962C8B-B14F-4D97-AF65-F5344CB8AC3E}">
        <p14:creationId xmlns:p14="http://schemas.microsoft.com/office/powerpoint/2010/main" val="3784822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2193BB-BAA2-4208-8D59-CC48E64BAC0A}" type="slidenum">
              <a:rPr lang="en-US" smtClean="0"/>
              <a:t>1</a:t>
            </a:fld>
            <a:endParaRPr lang="en-US" dirty="0"/>
          </a:p>
        </p:txBody>
      </p:sp>
    </p:spTree>
    <p:extLst>
      <p:ext uri="{BB962C8B-B14F-4D97-AF65-F5344CB8AC3E}">
        <p14:creationId xmlns:p14="http://schemas.microsoft.com/office/powerpoint/2010/main" val="2003580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2193BB-BAA2-4208-8D59-CC48E64BAC0A}" type="slidenum">
              <a:rPr lang="en-US" smtClean="0"/>
              <a:t>10</a:t>
            </a:fld>
            <a:endParaRPr lang="en-US" dirty="0"/>
          </a:p>
        </p:txBody>
      </p:sp>
    </p:spTree>
    <p:extLst>
      <p:ext uri="{BB962C8B-B14F-4D97-AF65-F5344CB8AC3E}">
        <p14:creationId xmlns:p14="http://schemas.microsoft.com/office/powerpoint/2010/main" val="227969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491" indent="-178491">
              <a:buFontTx/>
              <a:buChar char="-"/>
            </a:pPr>
            <a:r>
              <a:rPr lang="en-US" dirty="0"/>
              <a:t>This graph shows the CUMULATIVE change in tuition and mandatory fee rates and state appropriations funding.</a:t>
            </a:r>
          </a:p>
          <a:p>
            <a:pPr marL="178491" indent="-178491">
              <a:buFontTx/>
              <a:buChar char="-"/>
            </a:pPr>
            <a:r>
              <a:rPr lang="en-US" dirty="0"/>
              <a:t>If State Appropriations kept with inflation since FY10, OU Norman would receive about $67M in additional funding than we will in FY24.</a:t>
            </a:r>
          </a:p>
        </p:txBody>
      </p:sp>
      <p:sp>
        <p:nvSpPr>
          <p:cNvPr id="4" name="Slide Number Placeholder 3"/>
          <p:cNvSpPr>
            <a:spLocks noGrp="1"/>
          </p:cNvSpPr>
          <p:nvPr>
            <p:ph type="sldNum" sz="quarter" idx="10"/>
          </p:nvPr>
        </p:nvSpPr>
        <p:spPr/>
        <p:txBody>
          <a:bodyPr/>
          <a:lstStyle/>
          <a:p>
            <a:fld id="{CC2193BB-BAA2-4208-8D59-CC48E64BAC0A}" type="slidenum">
              <a:rPr lang="en-US" smtClean="0"/>
              <a:t>11</a:t>
            </a:fld>
            <a:endParaRPr lang="en-US" dirty="0"/>
          </a:p>
        </p:txBody>
      </p:sp>
    </p:spTree>
    <p:extLst>
      <p:ext uri="{BB962C8B-B14F-4D97-AF65-F5344CB8AC3E}">
        <p14:creationId xmlns:p14="http://schemas.microsoft.com/office/powerpoint/2010/main" val="3329144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2193BB-BAA2-4208-8D59-CC48E64BAC0A}" type="slidenum">
              <a:rPr lang="en-US" smtClean="0"/>
              <a:t>12</a:t>
            </a:fld>
            <a:endParaRPr lang="en-US" dirty="0"/>
          </a:p>
        </p:txBody>
      </p:sp>
    </p:spTree>
    <p:extLst>
      <p:ext uri="{BB962C8B-B14F-4D97-AF65-F5344CB8AC3E}">
        <p14:creationId xmlns:p14="http://schemas.microsoft.com/office/powerpoint/2010/main" val="1087841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543" indent="-180543">
              <a:buFontTx/>
              <a:buChar char="-"/>
            </a:pPr>
            <a:r>
              <a:rPr lang="en-US" dirty="0"/>
              <a:t>OU Online (excluding Law) made up about $40M of revenue in FY23, up from $29M</a:t>
            </a:r>
          </a:p>
        </p:txBody>
      </p:sp>
      <p:sp>
        <p:nvSpPr>
          <p:cNvPr id="4" name="Slide Number Placeholder 3"/>
          <p:cNvSpPr>
            <a:spLocks noGrp="1"/>
          </p:cNvSpPr>
          <p:nvPr>
            <p:ph type="sldNum" sz="quarter" idx="10"/>
          </p:nvPr>
        </p:nvSpPr>
        <p:spPr/>
        <p:txBody>
          <a:bodyPr/>
          <a:lstStyle/>
          <a:p>
            <a:fld id="{CC2193BB-BAA2-4208-8D59-CC48E64BAC0A}" type="slidenum">
              <a:rPr lang="en-US" smtClean="0"/>
              <a:t>13</a:t>
            </a:fld>
            <a:endParaRPr lang="en-US" dirty="0"/>
          </a:p>
        </p:txBody>
      </p:sp>
    </p:spTree>
    <p:extLst>
      <p:ext uri="{BB962C8B-B14F-4D97-AF65-F5344CB8AC3E}">
        <p14:creationId xmlns:p14="http://schemas.microsoft.com/office/powerpoint/2010/main" val="2907714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Bradley Cook Tableau Report from Banner </a:t>
            </a:r>
          </a:p>
          <a:p>
            <a:r>
              <a:rPr lang="en-US" dirty="0"/>
              <a:t>See Brad Cook email on 2-15-23, which included the Charges by Admit Year 2-15-23 report</a:t>
            </a:r>
          </a:p>
        </p:txBody>
      </p:sp>
      <p:sp>
        <p:nvSpPr>
          <p:cNvPr id="4" name="Slide Number Placeholder 3"/>
          <p:cNvSpPr>
            <a:spLocks noGrp="1"/>
          </p:cNvSpPr>
          <p:nvPr>
            <p:ph type="sldNum" sz="quarter" idx="5"/>
          </p:nvPr>
        </p:nvSpPr>
        <p:spPr/>
        <p:txBody>
          <a:bodyPr/>
          <a:lstStyle/>
          <a:p>
            <a:fld id="{10696CF2-31C1-204C-891C-F3F3D4A56AAC}" type="slidenum">
              <a:rPr lang="en-US" smtClean="0"/>
              <a:t>14</a:t>
            </a:fld>
            <a:endParaRPr lang="en-US" dirty="0"/>
          </a:p>
        </p:txBody>
      </p:sp>
    </p:spTree>
    <p:extLst>
      <p:ext uri="{BB962C8B-B14F-4D97-AF65-F5344CB8AC3E}">
        <p14:creationId xmlns:p14="http://schemas.microsoft.com/office/powerpoint/2010/main" val="1493262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 3%</a:t>
            </a:r>
          </a:p>
        </p:txBody>
      </p:sp>
      <p:sp>
        <p:nvSpPr>
          <p:cNvPr id="4" name="Slide Number Placeholder 3"/>
          <p:cNvSpPr>
            <a:spLocks noGrp="1"/>
          </p:cNvSpPr>
          <p:nvPr>
            <p:ph type="sldNum" sz="quarter" idx="10"/>
          </p:nvPr>
        </p:nvSpPr>
        <p:spPr/>
        <p:txBody>
          <a:bodyPr/>
          <a:lstStyle/>
          <a:p>
            <a:fld id="{CC2193BB-BAA2-4208-8D59-CC48E64BAC0A}" type="slidenum">
              <a:rPr lang="en-US" smtClean="0"/>
              <a:t>15</a:t>
            </a:fld>
            <a:endParaRPr lang="en-US" dirty="0"/>
          </a:p>
        </p:txBody>
      </p:sp>
    </p:spTree>
    <p:extLst>
      <p:ext uri="{BB962C8B-B14F-4D97-AF65-F5344CB8AC3E}">
        <p14:creationId xmlns:p14="http://schemas.microsoft.com/office/powerpoint/2010/main" val="1967656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543" indent="-180543">
              <a:buFontTx/>
              <a:buChar char="-"/>
            </a:pPr>
            <a:r>
              <a:rPr lang="en-US" dirty="0"/>
              <a:t>Fall Enrollment Analysis from: https://www.ou.edu/irr/data-center/enrollment-statistics</a:t>
            </a:r>
          </a:p>
        </p:txBody>
      </p:sp>
      <p:sp>
        <p:nvSpPr>
          <p:cNvPr id="4" name="Slide Number Placeholder 3"/>
          <p:cNvSpPr>
            <a:spLocks noGrp="1"/>
          </p:cNvSpPr>
          <p:nvPr>
            <p:ph type="sldNum" sz="quarter" idx="10"/>
          </p:nvPr>
        </p:nvSpPr>
        <p:spPr/>
        <p:txBody>
          <a:bodyPr/>
          <a:lstStyle/>
          <a:p>
            <a:fld id="{CC2193BB-BAA2-4208-8D59-CC48E64BAC0A}" type="slidenum">
              <a:rPr lang="en-US" smtClean="0"/>
              <a:t>16</a:t>
            </a:fld>
            <a:endParaRPr lang="en-US" dirty="0"/>
          </a:p>
        </p:txBody>
      </p:sp>
    </p:spTree>
    <p:extLst>
      <p:ext uri="{BB962C8B-B14F-4D97-AF65-F5344CB8AC3E}">
        <p14:creationId xmlns:p14="http://schemas.microsoft.com/office/powerpoint/2010/main" val="3119341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14" indent="-179514">
              <a:buFontTx/>
              <a:buChar char="-"/>
            </a:pPr>
            <a:r>
              <a:rPr lang="en-US" dirty="0"/>
              <a:t>Student Retention Survey Question</a:t>
            </a:r>
          </a:p>
          <a:p>
            <a:pPr marL="179514" indent="-179514">
              <a:buFontTx/>
              <a:buChar char="-"/>
            </a:pPr>
            <a:r>
              <a:rPr lang="en-US" dirty="0"/>
              <a:t>Student Debt Survey Question</a:t>
            </a:r>
          </a:p>
          <a:p>
            <a:pPr algn="l"/>
            <a:endParaRPr lang="en-US" sz="1800" b="0" i="0" u="none" strike="noStrike" baseline="0" dirty="0">
              <a:latin typeface="Calibri" panose="020F0502020204030204" pitchFamily="34" charset="0"/>
            </a:endParaRPr>
          </a:p>
          <a:p>
            <a:pPr algn="l"/>
            <a:r>
              <a:rPr lang="en-US" sz="1800" b="0" i="0" u="none" strike="noStrike" baseline="0" dirty="0">
                <a:latin typeface="Calibri" panose="020F0502020204030204" pitchFamily="34" charset="0"/>
              </a:rPr>
              <a:t>By comparison, OSU's First Year Retention rate is 84%, while their 6‐Year Graduation Rate is 65% (both from prior year, as this is the</a:t>
            </a:r>
          </a:p>
          <a:p>
            <a:pPr algn="l"/>
            <a:r>
              <a:rPr lang="en-US" sz="1800" b="0" i="0" u="none" strike="noStrike" baseline="0" dirty="0">
                <a:latin typeface="Calibri" panose="020F0502020204030204" pitchFamily="34" charset="0"/>
              </a:rPr>
              <a:t>most recent data publicly available for OSU).</a:t>
            </a:r>
            <a:endParaRPr lang="en-US" dirty="0"/>
          </a:p>
        </p:txBody>
      </p:sp>
      <p:sp>
        <p:nvSpPr>
          <p:cNvPr id="4" name="Slide Number Placeholder 3"/>
          <p:cNvSpPr>
            <a:spLocks noGrp="1"/>
          </p:cNvSpPr>
          <p:nvPr>
            <p:ph type="sldNum" sz="quarter" idx="10"/>
          </p:nvPr>
        </p:nvSpPr>
        <p:spPr/>
        <p:txBody>
          <a:bodyPr/>
          <a:lstStyle/>
          <a:p>
            <a:fld id="{CC2193BB-BAA2-4208-8D59-CC48E64BAC0A}" type="slidenum">
              <a:rPr lang="en-US" smtClean="0"/>
              <a:t>17</a:t>
            </a:fld>
            <a:endParaRPr lang="en-US" dirty="0"/>
          </a:p>
        </p:txBody>
      </p:sp>
    </p:spTree>
    <p:extLst>
      <p:ext uri="{BB962C8B-B14F-4D97-AF65-F5344CB8AC3E}">
        <p14:creationId xmlns:p14="http://schemas.microsoft.com/office/powerpoint/2010/main" val="3351766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C, $300,000</a:t>
            </a:r>
          </a:p>
        </p:txBody>
      </p:sp>
      <p:sp>
        <p:nvSpPr>
          <p:cNvPr id="4" name="Slide Number Placeholder 3"/>
          <p:cNvSpPr>
            <a:spLocks noGrp="1"/>
          </p:cNvSpPr>
          <p:nvPr>
            <p:ph type="sldNum" sz="quarter" idx="10"/>
          </p:nvPr>
        </p:nvSpPr>
        <p:spPr/>
        <p:txBody>
          <a:bodyPr/>
          <a:lstStyle/>
          <a:p>
            <a:fld id="{CC2193BB-BAA2-4208-8D59-CC48E64BAC0A}" type="slidenum">
              <a:rPr lang="en-US" smtClean="0"/>
              <a:t>18</a:t>
            </a:fld>
            <a:endParaRPr lang="en-US" dirty="0"/>
          </a:p>
        </p:txBody>
      </p:sp>
    </p:spTree>
    <p:extLst>
      <p:ext uri="{BB962C8B-B14F-4D97-AF65-F5344CB8AC3E}">
        <p14:creationId xmlns:p14="http://schemas.microsoft.com/office/powerpoint/2010/main" val="778869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C, 55%</a:t>
            </a:r>
          </a:p>
          <a:p>
            <a:r>
              <a:rPr lang="en-US" dirty="0"/>
              <a:t>Average loan amount is $31,500 for those who do graduate with debt</a:t>
            </a:r>
          </a:p>
        </p:txBody>
      </p:sp>
      <p:sp>
        <p:nvSpPr>
          <p:cNvPr id="4" name="Slide Number Placeholder 3"/>
          <p:cNvSpPr>
            <a:spLocks noGrp="1"/>
          </p:cNvSpPr>
          <p:nvPr>
            <p:ph type="sldNum" sz="quarter" idx="10"/>
          </p:nvPr>
        </p:nvSpPr>
        <p:spPr/>
        <p:txBody>
          <a:bodyPr/>
          <a:lstStyle/>
          <a:p>
            <a:fld id="{CC2193BB-BAA2-4208-8D59-CC48E64BAC0A}" type="slidenum">
              <a:rPr lang="en-US" smtClean="0"/>
              <a:t>19</a:t>
            </a:fld>
            <a:endParaRPr lang="en-US" dirty="0"/>
          </a:p>
        </p:txBody>
      </p:sp>
    </p:spTree>
    <p:extLst>
      <p:ext uri="{BB962C8B-B14F-4D97-AF65-F5344CB8AC3E}">
        <p14:creationId xmlns:p14="http://schemas.microsoft.com/office/powerpoint/2010/main" val="4282929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490" indent="-178490">
              <a:buFontTx/>
              <a:buChar char="-"/>
            </a:pPr>
            <a:endParaRPr lang="en-US" dirty="0"/>
          </a:p>
        </p:txBody>
      </p:sp>
      <p:sp>
        <p:nvSpPr>
          <p:cNvPr id="4" name="Slide Number Placeholder 3"/>
          <p:cNvSpPr>
            <a:spLocks noGrp="1"/>
          </p:cNvSpPr>
          <p:nvPr>
            <p:ph type="sldNum" sz="quarter" idx="10"/>
          </p:nvPr>
        </p:nvSpPr>
        <p:spPr/>
        <p:txBody>
          <a:bodyPr/>
          <a:lstStyle/>
          <a:p>
            <a:fld id="{CC2193BB-BAA2-4208-8D59-CC48E64BAC0A}" type="slidenum">
              <a:rPr lang="en-US" smtClean="0"/>
              <a:t>2</a:t>
            </a:fld>
            <a:endParaRPr lang="en-US" dirty="0"/>
          </a:p>
        </p:txBody>
      </p:sp>
    </p:spTree>
    <p:extLst>
      <p:ext uri="{BB962C8B-B14F-4D97-AF65-F5344CB8AC3E}">
        <p14:creationId xmlns:p14="http://schemas.microsoft.com/office/powerpoint/2010/main" val="2772443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14" indent="-179514">
              <a:buFontTx/>
              <a:buChar char="-"/>
            </a:pPr>
            <a:r>
              <a:rPr lang="en-US" dirty="0"/>
              <a:t>First stat under table I from: https://www.aplu.org/our-work/5-archived-projects/college-costs-tuition-and-financial-aid/publicuvalues/student-debt.html</a:t>
            </a:r>
          </a:p>
        </p:txBody>
      </p:sp>
      <p:sp>
        <p:nvSpPr>
          <p:cNvPr id="4" name="Slide Number Placeholder 3"/>
          <p:cNvSpPr>
            <a:spLocks noGrp="1"/>
          </p:cNvSpPr>
          <p:nvPr>
            <p:ph type="sldNum" sz="quarter" idx="10"/>
          </p:nvPr>
        </p:nvSpPr>
        <p:spPr/>
        <p:txBody>
          <a:bodyPr/>
          <a:lstStyle/>
          <a:p>
            <a:fld id="{CC2193BB-BAA2-4208-8D59-CC48E64BAC0A}" type="slidenum">
              <a:rPr lang="en-US" smtClean="0"/>
              <a:t>20</a:t>
            </a:fld>
            <a:endParaRPr lang="en-US" dirty="0"/>
          </a:p>
        </p:txBody>
      </p:sp>
    </p:spTree>
    <p:extLst>
      <p:ext uri="{BB962C8B-B14F-4D97-AF65-F5344CB8AC3E}">
        <p14:creationId xmlns:p14="http://schemas.microsoft.com/office/powerpoint/2010/main" val="2208158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14" indent="-179514">
              <a:buFontTx/>
              <a:buChar char="-"/>
            </a:pPr>
            <a:r>
              <a:rPr lang="en-US" dirty="0"/>
              <a:t>First stat under table I from: https://www.aplu.org/our-work/5-archived-projects/college-costs-tuition-and-financial-aid/publicuvalues/student-debt.html</a:t>
            </a:r>
          </a:p>
        </p:txBody>
      </p:sp>
      <p:sp>
        <p:nvSpPr>
          <p:cNvPr id="4" name="Slide Number Placeholder 3"/>
          <p:cNvSpPr>
            <a:spLocks noGrp="1"/>
          </p:cNvSpPr>
          <p:nvPr>
            <p:ph type="sldNum" sz="quarter" idx="10"/>
          </p:nvPr>
        </p:nvSpPr>
        <p:spPr/>
        <p:txBody>
          <a:bodyPr/>
          <a:lstStyle/>
          <a:p>
            <a:fld id="{CC2193BB-BAA2-4208-8D59-CC48E64BAC0A}" type="slidenum">
              <a:rPr lang="en-US" smtClean="0"/>
              <a:t>21</a:t>
            </a:fld>
            <a:endParaRPr lang="en-US" dirty="0"/>
          </a:p>
        </p:txBody>
      </p:sp>
    </p:spTree>
    <p:extLst>
      <p:ext uri="{BB962C8B-B14F-4D97-AF65-F5344CB8AC3E}">
        <p14:creationId xmlns:p14="http://schemas.microsoft.com/office/powerpoint/2010/main" val="1971564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490" indent="-178490">
              <a:buFontTx/>
              <a:buChar char="-"/>
            </a:pPr>
            <a:endParaRPr lang="en-US" dirty="0"/>
          </a:p>
        </p:txBody>
      </p:sp>
      <p:sp>
        <p:nvSpPr>
          <p:cNvPr id="4" name="Slide Number Placeholder 3"/>
          <p:cNvSpPr>
            <a:spLocks noGrp="1"/>
          </p:cNvSpPr>
          <p:nvPr>
            <p:ph type="sldNum" sz="quarter" idx="10"/>
          </p:nvPr>
        </p:nvSpPr>
        <p:spPr/>
        <p:txBody>
          <a:bodyPr/>
          <a:lstStyle/>
          <a:p>
            <a:fld id="{CC2193BB-BAA2-4208-8D59-CC48E64BAC0A}" type="slidenum">
              <a:rPr lang="en-US" smtClean="0"/>
              <a:t>22</a:t>
            </a:fld>
            <a:endParaRPr lang="en-US" dirty="0"/>
          </a:p>
        </p:txBody>
      </p:sp>
    </p:spTree>
    <p:extLst>
      <p:ext uri="{BB962C8B-B14F-4D97-AF65-F5344CB8AC3E}">
        <p14:creationId xmlns:p14="http://schemas.microsoft.com/office/powerpoint/2010/main" val="3561688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Andrea Flores provided</a:t>
            </a:r>
          </a:p>
          <a:p>
            <a:endParaRPr lang="en-US" dirty="0"/>
          </a:p>
        </p:txBody>
      </p:sp>
      <p:sp>
        <p:nvSpPr>
          <p:cNvPr id="4" name="Slide Number Placeholder 3"/>
          <p:cNvSpPr>
            <a:spLocks noGrp="1"/>
          </p:cNvSpPr>
          <p:nvPr>
            <p:ph type="sldNum" sz="quarter" idx="5"/>
          </p:nvPr>
        </p:nvSpPr>
        <p:spPr/>
        <p:txBody>
          <a:bodyPr/>
          <a:lstStyle/>
          <a:p>
            <a:fld id="{10696CF2-31C1-204C-891C-F3F3D4A56AAC}" type="slidenum">
              <a:rPr lang="en-US" smtClean="0"/>
              <a:t>23</a:t>
            </a:fld>
            <a:endParaRPr lang="en-US" dirty="0"/>
          </a:p>
        </p:txBody>
      </p:sp>
    </p:spTree>
    <p:extLst>
      <p:ext uri="{BB962C8B-B14F-4D97-AF65-F5344CB8AC3E}">
        <p14:creationId xmlns:p14="http://schemas.microsoft.com/office/powerpoint/2010/main" val="4029756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14" indent="-179514">
              <a:buFontTx/>
              <a:buChar char="-"/>
            </a:pPr>
            <a:r>
              <a:rPr lang="en-US" dirty="0"/>
              <a:t>Includes only Norman; excludes OU-Tulsa and College of Law.</a:t>
            </a:r>
          </a:p>
          <a:p>
            <a:pPr marL="179514" indent="-179514">
              <a:buFontTx/>
              <a:buChar char="-"/>
            </a:pPr>
            <a:r>
              <a:rPr lang="en-US" dirty="0"/>
              <a:t>If State Appropriations kept up with inflation, Norman would receive $202M or $89M more than current.</a:t>
            </a:r>
          </a:p>
        </p:txBody>
      </p:sp>
      <p:sp>
        <p:nvSpPr>
          <p:cNvPr id="4" name="Slide Number Placeholder 3"/>
          <p:cNvSpPr>
            <a:spLocks noGrp="1"/>
          </p:cNvSpPr>
          <p:nvPr>
            <p:ph type="sldNum" sz="quarter" idx="10"/>
          </p:nvPr>
        </p:nvSpPr>
        <p:spPr/>
        <p:txBody>
          <a:bodyPr/>
          <a:lstStyle/>
          <a:p>
            <a:fld id="{CC2193BB-BAA2-4208-8D59-CC48E64BAC0A}" type="slidenum">
              <a:rPr lang="en-US" smtClean="0"/>
              <a:t>24</a:t>
            </a:fld>
            <a:endParaRPr lang="en-US" dirty="0"/>
          </a:p>
        </p:txBody>
      </p:sp>
    </p:spTree>
    <p:extLst>
      <p:ext uri="{BB962C8B-B14F-4D97-AF65-F5344CB8AC3E}">
        <p14:creationId xmlns:p14="http://schemas.microsoft.com/office/powerpoint/2010/main" val="3128541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latin typeface="Calibri" panose="020F0502020204030204" pitchFamily="34" charset="0"/>
                <a:ea typeface="Calibri" panose="020F0502020204030204" pitchFamily="34" charset="0"/>
              </a:rPr>
              <a:t> </a:t>
            </a:r>
          </a:p>
          <a:p>
            <a:r>
              <a:rPr lang="en-US" sz="1900" dirty="0">
                <a:latin typeface="Calibri" panose="020F0502020204030204" pitchFamily="34" charset="0"/>
                <a:ea typeface="Calibri" panose="020F0502020204030204" pitchFamily="34" charset="0"/>
              </a:rPr>
              <a:t>Public AAU* Average: $8,917 (median = $8,077)</a:t>
            </a:r>
          </a:p>
          <a:p>
            <a:r>
              <a:rPr lang="en-US" sz="1900" dirty="0">
                <a:latin typeface="Calibri" panose="020F0502020204030204" pitchFamily="34" charset="0"/>
                <a:ea typeface="Calibri" panose="020F0502020204030204" pitchFamily="34" charset="0"/>
              </a:rPr>
              <a:t>Public Big 12** Average: $7,120</a:t>
            </a:r>
          </a:p>
          <a:p>
            <a:r>
              <a:rPr lang="en-US" sz="1900" dirty="0">
                <a:latin typeface="Calibri" panose="020F0502020204030204" pitchFamily="34" charset="0"/>
                <a:ea typeface="Calibri" panose="020F0502020204030204" pitchFamily="34" charset="0"/>
              </a:rPr>
              <a:t> </a:t>
            </a:r>
          </a:p>
          <a:p>
            <a:r>
              <a:rPr lang="en-US" sz="1900" dirty="0">
                <a:latin typeface="Calibri" panose="020F0502020204030204" pitchFamily="34" charset="0"/>
                <a:ea typeface="Calibri" panose="020F0502020204030204" pitchFamily="34" charset="0"/>
              </a:rPr>
              <a:t>OU = $4,019 (requires $116M to bring us to AAU average and $73M to Big 12 average)</a:t>
            </a:r>
          </a:p>
          <a:p>
            <a:r>
              <a:rPr lang="en-US" sz="1900" dirty="0">
                <a:latin typeface="Calibri" panose="020F0502020204030204" pitchFamily="34" charset="0"/>
                <a:ea typeface="Calibri" panose="020F0502020204030204" pitchFamily="34" charset="0"/>
              </a:rPr>
              <a:t>OSU = $4,122</a:t>
            </a:r>
          </a:p>
          <a:p>
            <a:endParaRPr lang="en-US" dirty="0"/>
          </a:p>
        </p:txBody>
      </p:sp>
      <p:sp>
        <p:nvSpPr>
          <p:cNvPr id="4" name="Slide Number Placeholder 3"/>
          <p:cNvSpPr>
            <a:spLocks noGrp="1"/>
          </p:cNvSpPr>
          <p:nvPr>
            <p:ph type="sldNum" sz="quarter" idx="5"/>
          </p:nvPr>
        </p:nvSpPr>
        <p:spPr/>
        <p:txBody>
          <a:bodyPr/>
          <a:lstStyle/>
          <a:p>
            <a:fld id="{10696CF2-31C1-204C-891C-F3F3D4A56AAC}" type="slidenum">
              <a:rPr lang="en-US" smtClean="0"/>
              <a:t>25</a:t>
            </a:fld>
            <a:endParaRPr lang="en-US" dirty="0"/>
          </a:p>
        </p:txBody>
      </p:sp>
    </p:spTree>
    <p:extLst>
      <p:ext uri="{BB962C8B-B14F-4D97-AF65-F5344CB8AC3E}">
        <p14:creationId xmlns:p14="http://schemas.microsoft.com/office/powerpoint/2010/main" val="2299377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96CF2-31C1-204C-891C-F3F3D4A56AAC}" type="slidenum">
              <a:rPr lang="en-US" smtClean="0"/>
              <a:t>26</a:t>
            </a:fld>
            <a:endParaRPr lang="en-US" dirty="0"/>
          </a:p>
        </p:txBody>
      </p:sp>
    </p:spTree>
    <p:extLst>
      <p:ext uri="{BB962C8B-B14F-4D97-AF65-F5344CB8AC3E}">
        <p14:creationId xmlns:p14="http://schemas.microsoft.com/office/powerpoint/2010/main" val="762005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490" indent="-178490">
              <a:buFontTx/>
              <a:buChar char="-"/>
            </a:pPr>
            <a:endParaRPr lang="en-US" dirty="0"/>
          </a:p>
        </p:txBody>
      </p:sp>
      <p:sp>
        <p:nvSpPr>
          <p:cNvPr id="4" name="Slide Number Placeholder 3"/>
          <p:cNvSpPr>
            <a:spLocks noGrp="1"/>
          </p:cNvSpPr>
          <p:nvPr>
            <p:ph type="sldNum" sz="quarter" idx="10"/>
          </p:nvPr>
        </p:nvSpPr>
        <p:spPr/>
        <p:txBody>
          <a:bodyPr/>
          <a:lstStyle/>
          <a:p>
            <a:fld id="{CC2193BB-BAA2-4208-8D59-CC48E64BAC0A}" type="slidenum">
              <a:rPr lang="en-US" smtClean="0"/>
              <a:t>27</a:t>
            </a:fld>
            <a:endParaRPr lang="en-US" dirty="0"/>
          </a:p>
        </p:txBody>
      </p:sp>
    </p:spTree>
    <p:extLst>
      <p:ext uri="{BB962C8B-B14F-4D97-AF65-F5344CB8AC3E}">
        <p14:creationId xmlns:p14="http://schemas.microsoft.com/office/powerpoint/2010/main" val="973158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CFI helps distill the financial position of the university</a:t>
            </a:r>
          </a:p>
        </p:txBody>
      </p:sp>
      <p:sp>
        <p:nvSpPr>
          <p:cNvPr id="4" name="Slide Number Placeholder 3"/>
          <p:cNvSpPr>
            <a:spLocks noGrp="1"/>
          </p:cNvSpPr>
          <p:nvPr>
            <p:ph type="sldNum" sz="quarter" idx="10"/>
          </p:nvPr>
        </p:nvSpPr>
        <p:spPr/>
        <p:txBody>
          <a:bodyPr/>
          <a:lstStyle/>
          <a:p>
            <a:fld id="{CC2193BB-BAA2-4208-8D59-CC48E64BAC0A}" type="slidenum">
              <a:rPr lang="en-US" smtClean="0"/>
              <a:t>28</a:t>
            </a:fld>
            <a:endParaRPr lang="en-US" dirty="0"/>
          </a:p>
        </p:txBody>
      </p:sp>
    </p:spTree>
    <p:extLst>
      <p:ext uri="{BB962C8B-B14F-4D97-AF65-F5344CB8AC3E}">
        <p14:creationId xmlns:p14="http://schemas.microsoft.com/office/powerpoint/2010/main" val="3979846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2193BB-BAA2-4208-8D59-CC48E64BAC0A}" type="slidenum">
              <a:rPr lang="en-US" smtClean="0"/>
              <a:t>29</a:t>
            </a:fld>
            <a:endParaRPr lang="en-US" dirty="0"/>
          </a:p>
        </p:txBody>
      </p:sp>
    </p:spTree>
    <p:extLst>
      <p:ext uri="{BB962C8B-B14F-4D97-AF65-F5344CB8AC3E}">
        <p14:creationId xmlns:p14="http://schemas.microsoft.com/office/powerpoint/2010/main" val="2458650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2193BB-BAA2-4208-8D59-CC48E64BAC0A}" type="slidenum">
              <a:rPr lang="en-US" smtClean="0"/>
              <a:t>3</a:t>
            </a:fld>
            <a:endParaRPr lang="en-US" dirty="0"/>
          </a:p>
        </p:txBody>
      </p:sp>
    </p:spTree>
    <p:extLst>
      <p:ext uri="{BB962C8B-B14F-4D97-AF65-F5344CB8AC3E}">
        <p14:creationId xmlns:p14="http://schemas.microsoft.com/office/powerpoint/2010/main" val="2652874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2193BB-BAA2-4208-8D59-CC48E64BAC0A}" type="slidenum">
              <a:rPr lang="en-US" smtClean="0"/>
              <a:t>30</a:t>
            </a:fld>
            <a:endParaRPr lang="en-US" dirty="0"/>
          </a:p>
        </p:txBody>
      </p:sp>
    </p:spTree>
    <p:extLst>
      <p:ext uri="{BB962C8B-B14F-4D97-AF65-F5344CB8AC3E}">
        <p14:creationId xmlns:p14="http://schemas.microsoft.com/office/powerpoint/2010/main" val="19361868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 in FY21 is primarily due to one-time change to our retiree health plan that shifted eligible retirees to the Medicare Advantage Plan.</a:t>
            </a:r>
          </a:p>
        </p:txBody>
      </p:sp>
      <p:sp>
        <p:nvSpPr>
          <p:cNvPr id="4" name="Slide Number Placeholder 3"/>
          <p:cNvSpPr>
            <a:spLocks noGrp="1"/>
          </p:cNvSpPr>
          <p:nvPr>
            <p:ph type="sldNum" sz="quarter" idx="10"/>
          </p:nvPr>
        </p:nvSpPr>
        <p:spPr/>
        <p:txBody>
          <a:bodyPr/>
          <a:lstStyle/>
          <a:p>
            <a:fld id="{CC2193BB-BAA2-4208-8D59-CC48E64BAC0A}" type="slidenum">
              <a:rPr lang="en-US" smtClean="0"/>
              <a:t>31</a:t>
            </a:fld>
            <a:endParaRPr lang="en-US" dirty="0"/>
          </a:p>
        </p:txBody>
      </p:sp>
    </p:spTree>
    <p:extLst>
      <p:ext uri="{BB962C8B-B14F-4D97-AF65-F5344CB8AC3E}">
        <p14:creationId xmlns:p14="http://schemas.microsoft.com/office/powerpoint/2010/main" val="3996399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2193BB-BAA2-4208-8D59-CC48E64BAC0A}" type="slidenum">
              <a:rPr lang="en-US" smtClean="0"/>
              <a:t>32</a:t>
            </a:fld>
            <a:endParaRPr lang="en-US" dirty="0"/>
          </a:p>
        </p:txBody>
      </p:sp>
    </p:spTree>
    <p:extLst>
      <p:ext uri="{BB962C8B-B14F-4D97-AF65-F5344CB8AC3E}">
        <p14:creationId xmlns:p14="http://schemas.microsoft.com/office/powerpoint/2010/main" val="3021790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2193BB-BAA2-4208-8D59-CC48E64BAC0A}" type="slidenum">
              <a:rPr lang="en-US" smtClean="0"/>
              <a:t>33</a:t>
            </a:fld>
            <a:endParaRPr lang="en-US" dirty="0"/>
          </a:p>
        </p:txBody>
      </p:sp>
    </p:spTree>
    <p:extLst>
      <p:ext uri="{BB962C8B-B14F-4D97-AF65-F5344CB8AC3E}">
        <p14:creationId xmlns:p14="http://schemas.microsoft.com/office/powerpoint/2010/main" val="3021790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2193BB-BAA2-4208-8D59-CC48E64BAC0A}" type="slidenum">
              <a:rPr lang="en-US" smtClean="0"/>
              <a:t>34</a:t>
            </a:fld>
            <a:endParaRPr lang="en-US" dirty="0"/>
          </a:p>
        </p:txBody>
      </p:sp>
    </p:spTree>
    <p:extLst>
      <p:ext uri="{BB962C8B-B14F-4D97-AF65-F5344CB8AC3E}">
        <p14:creationId xmlns:p14="http://schemas.microsoft.com/office/powerpoint/2010/main" val="1467695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maintain:</a:t>
            </a:r>
          </a:p>
          <a:p>
            <a:pPr marL="178490" indent="-178490">
              <a:buFontTx/>
              <a:buChar char="-"/>
            </a:pPr>
            <a:r>
              <a:rPr lang="en-US" dirty="0"/>
              <a:t>Faculty Impact</a:t>
            </a:r>
          </a:p>
          <a:p>
            <a:pPr marL="178490" indent="-178490">
              <a:buFontTx/>
              <a:buChar char="-"/>
            </a:pPr>
            <a:r>
              <a:rPr lang="en-US" dirty="0"/>
              <a:t>Community Impact</a:t>
            </a:r>
          </a:p>
          <a:p>
            <a:pPr marL="178490" indent="-178490">
              <a:buFontTx/>
              <a:buChar char="-"/>
            </a:pPr>
            <a:r>
              <a:rPr lang="en-US" dirty="0"/>
              <a:t>Student Success</a:t>
            </a:r>
          </a:p>
          <a:p>
            <a:pPr marL="178490" indent="-178490">
              <a:buFontTx/>
              <a:buChar char="-"/>
            </a:pPr>
            <a:r>
              <a:rPr lang="en-US" dirty="0"/>
              <a:t>Brand </a:t>
            </a:r>
          </a:p>
          <a:p>
            <a:pPr marL="178490" indent="-178490">
              <a:buFontTx/>
              <a:buChar char="-"/>
            </a:pPr>
            <a:endParaRPr lang="en-US" dirty="0"/>
          </a:p>
          <a:p>
            <a:pPr marL="178490" indent="-178490">
              <a:buFontTx/>
              <a:buChar char="-"/>
            </a:pPr>
            <a:endParaRPr lang="en-US" dirty="0"/>
          </a:p>
          <a:p>
            <a:pPr marL="178490" indent="-178490">
              <a:buFontTx/>
              <a:buChar char="-"/>
            </a:pPr>
            <a:r>
              <a:rPr lang="en-US" dirty="0"/>
              <a:t>Arkansas’ enrollment of Texas students has increased 221% since 2008. They now enrollment 500 more students from Texas than we do. </a:t>
            </a:r>
          </a:p>
        </p:txBody>
      </p:sp>
      <p:sp>
        <p:nvSpPr>
          <p:cNvPr id="4" name="Slide Number Placeholder 3"/>
          <p:cNvSpPr>
            <a:spLocks noGrp="1"/>
          </p:cNvSpPr>
          <p:nvPr>
            <p:ph type="sldNum" sz="quarter" idx="10"/>
          </p:nvPr>
        </p:nvSpPr>
        <p:spPr/>
        <p:txBody>
          <a:bodyPr/>
          <a:lstStyle/>
          <a:p>
            <a:fld id="{CC2193BB-BAA2-4208-8D59-CC48E64BAC0A}" type="slidenum">
              <a:rPr lang="en-US" smtClean="0"/>
              <a:t>35</a:t>
            </a:fld>
            <a:endParaRPr lang="en-US" dirty="0"/>
          </a:p>
        </p:txBody>
      </p:sp>
    </p:spTree>
    <p:extLst>
      <p:ext uri="{BB962C8B-B14F-4D97-AF65-F5344CB8AC3E}">
        <p14:creationId xmlns:p14="http://schemas.microsoft.com/office/powerpoint/2010/main" val="27951305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2193BB-BAA2-4208-8D59-CC48E64BAC0A}" type="slidenum">
              <a:rPr lang="en-US" smtClean="0"/>
              <a:t>36</a:t>
            </a:fld>
            <a:endParaRPr lang="en-US" dirty="0"/>
          </a:p>
        </p:txBody>
      </p:sp>
    </p:spTree>
    <p:extLst>
      <p:ext uri="{BB962C8B-B14F-4D97-AF65-F5344CB8AC3E}">
        <p14:creationId xmlns:p14="http://schemas.microsoft.com/office/powerpoint/2010/main" val="3280670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427" indent="-170427">
              <a:buFontTx/>
              <a:buChar char="-"/>
            </a:pPr>
            <a:endParaRPr lang="en-US" dirty="0"/>
          </a:p>
        </p:txBody>
      </p:sp>
      <p:sp>
        <p:nvSpPr>
          <p:cNvPr id="4" name="Slide Number Placeholder 3"/>
          <p:cNvSpPr>
            <a:spLocks noGrp="1"/>
          </p:cNvSpPr>
          <p:nvPr>
            <p:ph type="sldNum" sz="quarter" idx="10"/>
          </p:nvPr>
        </p:nvSpPr>
        <p:spPr/>
        <p:txBody>
          <a:bodyPr/>
          <a:lstStyle/>
          <a:p>
            <a:fld id="{CC2193BB-BAA2-4208-8D59-CC48E64BAC0A}" type="slidenum">
              <a:rPr lang="en-US" smtClean="0"/>
              <a:t>37</a:t>
            </a:fld>
            <a:endParaRPr lang="en-US" dirty="0"/>
          </a:p>
        </p:txBody>
      </p:sp>
    </p:spTree>
    <p:extLst>
      <p:ext uri="{BB962C8B-B14F-4D97-AF65-F5344CB8AC3E}">
        <p14:creationId xmlns:p14="http://schemas.microsoft.com/office/powerpoint/2010/main" val="8183609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2193BB-BAA2-4208-8D59-CC48E64BAC0A}" type="slidenum">
              <a:rPr lang="en-US" smtClean="0"/>
              <a:t>38</a:t>
            </a:fld>
            <a:endParaRPr lang="en-US" dirty="0"/>
          </a:p>
        </p:txBody>
      </p:sp>
    </p:spTree>
    <p:extLst>
      <p:ext uri="{BB962C8B-B14F-4D97-AF65-F5344CB8AC3E}">
        <p14:creationId xmlns:p14="http://schemas.microsoft.com/office/powerpoint/2010/main" val="40089594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maintain:</a:t>
            </a:r>
          </a:p>
          <a:p>
            <a:pPr marL="178490" indent="-178490">
              <a:buFontTx/>
              <a:buChar char="-"/>
            </a:pPr>
            <a:r>
              <a:rPr lang="en-US" dirty="0"/>
              <a:t>Faculty Impact</a:t>
            </a:r>
          </a:p>
          <a:p>
            <a:pPr marL="178490" indent="-178490">
              <a:buFontTx/>
              <a:buChar char="-"/>
            </a:pPr>
            <a:r>
              <a:rPr lang="en-US" dirty="0"/>
              <a:t>Community Impact</a:t>
            </a:r>
          </a:p>
          <a:p>
            <a:pPr marL="178490" indent="-178490">
              <a:buFontTx/>
              <a:buChar char="-"/>
            </a:pPr>
            <a:r>
              <a:rPr lang="en-US" dirty="0"/>
              <a:t>Student Success</a:t>
            </a:r>
          </a:p>
          <a:p>
            <a:pPr marL="178490" indent="-178490">
              <a:buFontTx/>
              <a:buChar char="-"/>
            </a:pPr>
            <a:r>
              <a:rPr lang="en-US" dirty="0"/>
              <a:t>Brand </a:t>
            </a:r>
          </a:p>
          <a:p>
            <a:pPr marL="178490" indent="-178490">
              <a:buFontTx/>
              <a:buChar char="-"/>
            </a:pPr>
            <a:endParaRPr lang="en-US" dirty="0"/>
          </a:p>
          <a:p>
            <a:pPr marL="178490" indent="-178490">
              <a:buFontTx/>
              <a:buChar char="-"/>
            </a:pPr>
            <a:endParaRPr lang="en-US" dirty="0"/>
          </a:p>
          <a:p>
            <a:pPr marL="178490" indent="-178490">
              <a:buFontTx/>
              <a:buChar char="-"/>
            </a:pPr>
            <a:r>
              <a:rPr lang="en-US" dirty="0"/>
              <a:t>Arkansas’ enrollment of Texas students has increased 221% since 2008. They now enrollment 500 more students from Texas than we do. </a:t>
            </a:r>
          </a:p>
        </p:txBody>
      </p:sp>
      <p:sp>
        <p:nvSpPr>
          <p:cNvPr id="4" name="Slide Number Placeholder 3"/>
          <p:cNvSpPr>
            <a:spLocks noGrp="1"/>
          </p:cNvSpPr>
          <p:nvPr>
            <p:ph type="sldNum" sz="quarter" idx="10"/>
          </p:nvPr>
        </p:nvSpPr>
        <p:spPr/>
        <p:txBody>
          <a:bodyPr/>
          <a:lstStyle/>
          <a:p>
            <a:fld id="{CC2193BB-BAA2-4208-8D59-CC48E64BAC0A}" type="slidenum">
              <a:rPr lang="en-US" smtClean="0"/>
              <a:t>39</a:t>
            </a:fld>
            <a:endParaRPr lang="en-US" dirty="0"/>
          </a:p>
        </p:txBody>
      </p:sp>
    </p:spTree>
    <p:extLst>
      <p:ext uri="{BB962C8B-B14F-4D97-AF65-F5344CB8AC3E}">
        <p14:creationId xmlns:p14="http://schemas.microsoft.com/office/powerpoint/2010/main" val="2041348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8613" y="103188"/>
            <a:ext cx="6872287" cy="5154612"/>
          </a:xfrm>
        </p:spPr>
      </p:sp>
      <p:sp>
        <p:nvSpPr>
          <p:cNvPr id="3" name="Notes Placeholder 2"/>
          <p:cNvSpPr>
            <a:spLocks noGrp="1"/>
          </p:cNvSpPr>
          <p:nvPr>
            <p:ph type="body" idx="1"/>
          </p:nvPr>
        </p:nvSpPr>
        <p:spPr/>
        <p:txBody>
          <a:bodyPr/>
          <a:lstStyle/>
          <a:p>
            <a:pPr marL="184766" indent="-18476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5683588" y="7075246"/>
            <a:ext cx="4348045" cy="372450"/>
          </a:xfrm>
          <a:prstGeom prst="rect">
            <a:avLst/>
          </a:prstGeom>
        </p:spPr>
        <p:txBody>
          <a:bodyPr/>
          <a:lstStyle/>
          <a:p>
            <a:fld id="{8800FCB0-686C-426B-9037-5B2C02D91209}" type="slidenum">
              <a:rPr lang="en-US" smtClean="0"/>
              <a:t>4</a:t>
            </a:fld>
            <a:endParaRPr lang="en-US" dirty="0"/>
          </a:p>
        </p:txBody>
      </p:sp>
    </p:spTree>
    <p:extLst>
      <p:ext uri="{BB962C8B-B14F-4D97-AF65-F5344CB8AC3E}">
        <p14:creationId xmlns:p14="http://schemas.microsoft.com/office/powerpoint/2010/main" val="29551721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2193BB-BAA2-4208-8D59-CC48E64BAC0A}" type="slidenum">
              <a:rPr lang="en-US" smtClean="0"/>
              <a:t>40</a:t>
            </a:fld>
            <a:endParaRPr lang="en-US" dirty="0"/>
          </a:p>
        </p:txBody>
      </p:sp>
    </p:spTree>
    <p:extLst>
      <p:ext uri="{BB962C8B-B14F-4D97-AF65-F5344CB8AC3E}">
        <p14:creationId xmlns:p14="http://schemas.microsoft.com/office/powerpoint/2010/main" val="34777097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2193BB-BAA2-4208-8D59-CC48E64BAC0A}" type="slidenum">
              <a:rPr lang="en-US" smtClean="0"/>
              <a:t>42</a:t>
            </a:fld>
            <a:endParaRPr lang="en-US" dirty="0"/>
          </a:p>
        </p:txBody>
      </p:sp>
    </p:spTree>
    <p:extLst>
      <p:ext uri="{BB962C8B-B14F-4D97-AF65-F5344CB8AC3E}">
        <p14:creationId xmlns:p14="http://schemas.microsoft.com/office/powerpoint/2010/main" val="628286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maintain:</a:t>
            </a:r>
          </a:p>
          <a:p>
            <a:pPr marL="178490" indent="-178490">
              <a:buFontTx/>
              <a:buChar char="-"/>
            </a:pPr>
            <a:r>
              <a:rPr lang="en-US" dirty="0"/>
              <a:t>Faculty Impact</a:t>
            </a:r>
          </a:p>
          <a:p>
            <a:pPr marL="178490" indent="-178490">
              <a:buFontTx/>
              <a:buChar char="-"/>
            </a:pPr>
            <a:r>
              <a:rPr lang="en-US" dirty="0"/>
              <a:t>Community Impact</a:t>
            </a:r>
          </a:p>
          <a:p>
            <a:pPr marL="178490" indent="-178490">
              <a:buFontTx/>
              <a:buChar char="-"/>
            </a:pPr>
            <a:r>
              <a:rPr lang="en-US" dirty="0"/>
              <a:t>Student Success</a:t>
            </a:r>
          </a:p>
          <a:p>
            <a:pPr marL="178490" indent="-178490">
              <a:buFontTx/>
              <a:buChar char="-"/>
            </a:pPr>
            <a:r>
              <a:rPr lang="en-US" dirty="0"/>
              <a:t>Brand </a:t>
            </a:r>
          </a:p>
          <a:p>
            <a:pPr marL="178490" indent="-178490">
              <a:buFontTx/>
              <a:buChar char="-"/>
            </a:pPr>
            <a:endParaRPr lang="en-US" dirty="0"/>
          </a:p>
          <a:p>
            <a:pPr marL="178490" indent="-178490">
              <a:buFontTx/>
              <a:buChar char="-"/>
            </a:pPr>
            <a:endParaRPr lang="en-US" dirty="0"/>
          </a:p>
          <a:p>
            <a:pPr marL="178490" indent="-178490">
              <a:buFontTx/>
              <a:buChar char="-"/>
            </a:pPr>
            <a:r>
              <a:rPr lang="en-US" dirty="0"/>
              <a:t>Arkansas’ enrollment of Texas students has increased 221% since 2008. They now enrollment 500 more students from Texas than we do. </a:t>
            </a:r>
          </a:p>
        </p:txBody>
      </p:sp>
      <p:sp>
        <p:nvSpPr>
          <p:cNvPr id="4" name="Slide Number Placeholder 3"/>
          <p:cNvSpPr>
            <a:spLocks noGrp="1"/>
          </p:cNvSpPr>
          <p:nvPr>
            <p:ph type="sldNum" sz="quarter" idx="10"/>
          </p:nvPr>
        </p:nvSpPr>
        <p:spPr/>
        <p:txBody>
          <a:bodyPr/>
          <a:lstStyle/>
          <a:p>
            <a:fld id="{CC2193BB-BAA2-4208-8D59-CC48E64BAC0A}" type="slidenum">
              <a:rPr lang="en-US" smtClean="0"/>
              <a:t>43</a:t>
            </a:fld>
            <a:endParaRPr lang="en-US" dirty="0"/>
          </a:p>
        </p:txBody>
      </p:sp>
    </p:spTree>
    <p:extLst>
      <p:ext uri="{BB962C8B-B14F-4D97-AF65-F5344CB8AC3E}">
        <p14:creationId xmlns:p14="http://schemas.microsoft.com/office/powerpoint/2010/main" val="30597858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currently the lowest rated university of the SEC and tied for the lowest in the Big 12.</a:t>
            </a:r>
          </a:p>
          <a:p>
            <a:r>
              <a:rPr lang="en-US" dirty="0"/>
              <a:t>Devon, Williams, </a:t>
            </a:r>
            <a:r>
              <a:rPr lang="en-US" dirty="0" err="1"/>
              <a:t>OneOK</a:t>
            </a:r>
            <a:r>
              <a:rPr lang="en-US" dirty="0"/>
              <a:t> and Southwest Airlines are all BBB or BBB+. Chesapeake Energy is below this chart. </a:t>
            </a:r>
          </a:p>
        </p:txBody>
      </p:sp>
      <p:sp>
        <p:nvSpPr>
          <p:cNvPr id="4" name="Slide Number Placeholder 3"/>
          <p:cNvSpPr>
            <a:spLocks noGrp="1"/>
          </p:cNvSpPr>
          <p:nvPr>
            <p:ph type="sldNum" sz="quarter" idx="10"/>
          </p:nvPr>
        </p:nvSpPr>
        <p:spPr/>
        <p:txBody>
          <a:bodyPr/>
          <a:lstStyle/>
          <a:p>
            <a:fld id="{CC2193BB-BAA2-4208-8D59-CC48E64BAC0A}" type="slidenum">
              <a:rPr lang="en-US" smtClean="0"/>
              <a:t>44</a:t>
            </a:fld>
            <a:endParaRPr lang="en-US" dirty="0"/>
          </a:p>
        </p:txBody>
      </p:sp>
    </p:spTree>
    <p:extLst>
      <p:ext uri="{BB962C8B-B14F-4D97-AF65-F5344CB8AC3E}">
        <p14:creationId xmlns:p14="http://schemas.microsoft.com/office/powerpoint/2010/main" val="21566546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2193BB-BAA2-4208-8D59-CC48E64BAC0A}" type="slidenum">
              <a:rPr lang="en-US" smtClean="0"/>
              <a:t>45</a:t>
            </a:fld>
            <a:endParaRPr lang="en-US" dirty="0"/>
          </a:p>
        </p:txBody>
      </p:sp>
    </p:spTree>
    <p:extLst>
      <p:ext uri="{BB962C8B-B14F-4D97-AF65-F5344CB8AC3E}">
        <p14:creationId xmlns:p14="http://schemas.microsoft.com/office/powerpoint/2010/main" val="65967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8613" y="103188"/>
            <a:ext cx="6872287" cy="5154612"/>
          </a:xfrm>
        </p:spPr>
      </p:sp>
      <p:sp>
        <p:nvSpPr>
          <p:cNvPr id="3" name="Notes Placeholder 2"/>
          <p:cNvSpPr>
            <a:spLocks noGrp="1"/>
          </p:cNvSpPr>
          <p:nvPr>
            <p:ph type="body" idx="1"/>
          </p:nvPr>
        </p:nvSpPr>
        <p:spPr/>
        <p:txBody>
          <a:bodyPr/>
          <a:lstStyle/>
          <a:p>
            <a:pPr marL="184766" indent="-18476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5683588" y="7075246"/>
            <a:ext cx="4348045" cy="372450"/>
          </a:xfrm>
          <a:prstGeom prst="rect">
            <a:avLst/>
          </a:prstGeom>
        </p:spPr>
        <p:txBody>
          <a:bodyPr/>
          <a:lstStyle/>
          <a:p>
            <a:fld id="{8800FCB0-686C-426B-9037-5B2C02D91209}" type="slidenum">
              <a:rPr lang="en-US" smtClean="0"/>
              <a:t>5</a:t>
            </a:fld>
            <a:endParaRPr lang="en-US" dirty="0"/>
          </a:p>
        </p:txBody>
      </p:sp>
    </p:spTree>
    <p:extLst>
      <p:ext uri="{BB962C8B-B14F-4D97-AF65-F5344CB8AC3E}">
        <p14:creationId xmlns:p14="http://schemas.microsoft.com/office/powerpoint/2010/main" val="3919538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8613" y="103188"/>
            <a:ext cx="6872287" cy="5154612"/>
          </a:xfrm>
        </p:spPr>
      </p:sp>
      <p:sp>
        <p:nvSpPr>
          <p:cNvPr id="3" name="Notes Placeholder 2"/>
          <p:cNvSpPr>
            <a:spLocks noGrp="1"/>
          </p:cNvSpPr>
          <p:nvPr>
            <p:ph type="body" idx="1"/>
          </p:nvPr>
        </p:nvSpPr>
        <p:spPr/>
        <p:txBody>
          <a:bodyPr/>
          <a:lstStyle/>
          <a:p>
            <a:pPr algn="l"/>
            <a:r>
              <a:rPr lang="en-US" sz="1800" b="0" i="0" u="none" strike="noStrike" baseline="0" dirty="0">
                <a:latin typeface="Calibri" panose="020F0502020204030204" pitchFamily="34" charset="0"/>
              </a:rPr>
              <a:t>$40M growth in expense budget: A merit raise for all benefits‐eligible faculty and staff effective July 1 ($10M), Growth of campus deferred maintenance budget by $5M, New faculty hiring related to the Strategic Plan and State support for Engineering ($1.4M), One-time transition costs from existing online program manager to new fee‐for‐service model ($7M), Departmental budget reductions to support the Strategic Plan ($5M), Additional investments under the Strategic Plan ($5M):</a:t>
            </a:r>
          </a:p>
          <a:p>
            <a:pPr algn="l"/>
            <a:r>
              <a:rPr lang="en-US" sz="1800" b="0" i="0" u="none" strike="noStrike" baseline="0" dirty="0">
                <a:latin typeface="Calibri" panose="020F0502020204030204" pitchFamily="34" charset="0"/>
              </a:rPr>
              <a:t>‐ Strategic research incentive programs and grant cost share expansion,</a:t>
            </a:r>
          </a:p>
          <a:p>
            <a:pPr algn="l"/>
            <a:r>
              <a:rPr lang="en-US" sz="1800" b="0" i="0" u="none" strike="noStrike" baseline="0" dirty="0">
                <a:latin typeface="Calibri" panose="020F0502020204030204" pitchFamily="34" charset="0"/>
              </a:rPr>
              <a:t>‐ Career services expansion,</a:t>
            </a:r>
          </a:p>
          <a:p>
            <a:pPr algn="l"/>
            <a:r>
              <a:rPr lang="en-US" sz="1800" b="0" i="0" u="none" strike="noStrike" baseline="0" dirty="0">
                <a:latin typeface="Calibri" panose="020F0502020204030204" pitchFamily="34" charset="0"/>
              </a:rPr>
              <a:t>‐ New Center of Excellence in Integrative Life Sciences, aligned with strategic research verticals,</a:t>
            </a:r>
          </a:p>
          <a:p>
            <a:pPr algn="l"/>
            <a:r>
              <a:rPr lang="en-US" sz="1800" b="0" i="0" u="none" strike="noStrike" baseline="0" dirty="0">
                <a:latin typeface="Calibri" panose="020F0502020204030204" pitchFamily="34" charset="0"/>
              </a:rPr>
              <a:t>‐ End‐point asset management positions within Information Technology to address cyber risk</a:t>
            </a:r>
          </a:p>
          <a:p>
            <a:pPr algn="l"/>
            <a:endParaRPr lang="en-US" sz="1800" b="0" i="0" u="none" strike="noStrike" baseline="0" dirty="0">
              <a:latin typeface="SymbolMT"/>
            </a:endParaRPr>
          </a:p>
          <a:p>
            <a:pPr algn="l"/>
            <a:r>
              <a:rPr lang="en-US" sz="1800" b="0" i="0" u="none" strike="noStrike" baseline="0" dirty="0">
                <a:latin typeface="Calibri" panose="020F0502020204030204" pitchFamily="34" charset="0"/>
              </a:rPr>
              <a:t>Inflationary pressures in contracts, service agreements, supplies, travel, insurance, and materials ($6M).</a:t>
            </a:r>
            <a:endParaRPr lang="en-US" dirty="0"/>
          </a:p>
        </p:txBody>
      </p:sp>
      <p:sp>
        <p:nvSpPr>
          <p:cNvPr id="4" name="Slide Number Placeholder 3"/>
          <p:cNvSpPr>
            <a:spLocks noGrp="1"/>
          </p:cNvSpPr>
          <p:nvPr>
            <p:ph type="sldNum" sz="quarter" idx="10"/>
          </p:nvPr>
        </p:nvSpPr>
        <p:spPr>
          <a:xfrm>
            <a:off x="5683588" y="7075246"/>
            <a:ext cx="4348045" cy="372450"/>
          </a:xfrm>
          <a:prstGeom prst="rect">
            <a:avLst/>
          </a:prstGeom>
        </p:spPr>
        <p:txBody>
          <a:bodyPr/>
          <a:lstStyle/>
          <a:p>
            <a:fld id="{8800FCB0-686C-426B-9037-5B2C02D91209}" type="slidenum">
              <a:rPr lang="en-US" smtClean="0"/>
              <a:t>6</a:t>
            </a:fld>
            <a:endParaRPr lang="en-US" dirty="0"/>
          </a:p>
        </p:txBody>
      </p:sp>
    </p:spTree>
    <p:extLst>
      <p:ext uri="{BB962C8B-B14F-4D97-AF65-F5344CB8AC3E}">
        <p14:creationId xmlns:p14="http://schemas.microsoft.com/office/powerpoint/2010/main" val="2492501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8613" y="103188"/>
            <a:ext cx="6872287" cy="51546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683588" y="7075246"/>
            <a:ext cx="4348045" cy="372450"/>
          </a:xfrm>
          <a:prstGeom prst="rect">
            <a:avLst/>
          </a:prstGeom>
        </p:spPr>
        <p:txBody>
          <a:bodyPr/>
          <a:lstStyle/>
          <a:p>
            <a:fld id="{8800FCB0-686C-426B-9037-5B2C02D91209}" type="slidenum">
              <a:rPr lang="en-US" smtClean="0"/>
              <a:t>7</a:t>
            </a:fld>
            <a:endParaRPr lang="en-US" dirty="0"/>
          </a:p>
        </p:txBody>
      </p:sp>
    </p:spTree>
    <p:extLst>
      <p:ext uri="{BB962C8B-B14F-4D97-AF65-F5344CB8AC3E}">
        <p14:creationId xmlns:p14="http://schemas.microsoft.com/office/powerpoint/2010/main" val="833868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 38%</a:t>
            </a:r>
          </a:p>
        </p:txBody>
      </p:sp>
      <p:sp>
        <p:nvSpPr>
          <p:cNvPr id="4" name="Slide Number Placeholder 3"/>
          <p:cNvSpPr>
            <a:spLocks noGrp="1"/>
          </p:cNvSpPr>
          <p:nvPr>
            <p:ph type="sldNum" sz="quarter" idx="10"/>
          </p:nvPr>
        </p:nvSpPr>
        <p:spPr/>
        <p:txBody>
          <a:bodyPr/>
          <a:lstStyle/>
          <a:p>
            <a:fld id="{CC2193BB-BAA2-4208-8D59-CC48E64BAC0A}" type="slidenum">
              <a:rPr lang="en-US" smtClean="0"/>
              <a:t>8</a:t>
            </a:fld>
            <a:endParaRPr lang="en-US" dirty="0"/>
          </a:p>
        </p:txBody>
      </p:sp>
    </p:spTree>
    <p:extLst>
      <p:ext uri="{BB962C8B-B14F-4D97-AF65-F5344CB8AC3E}">
        <p14:creationId xmlns:p14="http://schemas.microsoft.com/office/powerpoint/2010/main" val="1492536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2193BB-BAA2-4208-8D59-CC48E64BAC0A}" type="slidenum">
              <a:rPr lang="en-US" smtClean="0"/>
              <a:t>9</a:t>
            </a:fld>
            <a:endParaRPr lang="en-US" dirty="0"/>
          </a:p>
        </p:txBody>
      </p:sp>
    </p:spTree>
    <p:extLst>
      <p:ext uri="{BB962C8B-B14F-4D97-AF65-F5344CB8AC3E}">
        <p14:creationId xmlns:p14="http://schemas.microsoft.com/office/powerpoint/2010/main" val="3288882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33880A-F261-4EEA-9158-F8AEF273A6DF}" type="datetime1">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C5D8CD-322C-574E-AEB7-08FD264DEC2A}" type="slidenum">
              <a:rPr lang="en-US" smtClean="0"/>
              <a:t>‹#›</a:t>
            </a:fld>
            <a:endParaRPr lang="en-US" dirty="0"/>
          </a:p>
        </p:txBody>
      </p:sp>
    </p:spTree>
    <p:extLst>
      <p:ext uri="{BB962C8B-B14F-4D97-AF65-F5344CB8AC3E}">
        <p14:creationId xmlns:p14="http://schemas.microsoft.com/office/powerpoint/2010/main" val="4157479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D41B69-DE2C-4A22-BEEA-BFF7FDADF2C8}" type="datetime1">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C5D8CD-322C-574E-AEB7-08FD264DEC2A}" type="slidenum">
              <a:rPr lang="en-US" smtClean="0"/>
              <a:t>‹#›</a:t>
            </a:fld>
            <a:endParaRPr lang="en-US" dirty="0"/>
          </a:p>
        </p:txBody>
      </p:sp>
    </p:spTree>
    <p:extLst>
      <p:ext uri="{BB962C8B-B14F-4D97-AF65-F5344CB8AC3E}">
        <p14:creationId xmlns:p14="http://schemas.microsoft.com/office/powerpoint/2010/main" val="2929716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0CA52A-C500-4F0D-8829-86864D898CD6}" type="datetime1">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C5D8CD-322C-574E-AEB7-08FD264DEC2A}" type="slidenum">
              <a:rPr lang="en-US" smtClean="0"/>
              <a:t>‹#›</a:t>
            </a:fld>
            <a:endParaRPr lang="en-US" dirty="0"/>
          </a:p>
        </p:txBody>
      </p:sp>
    </p:spTree>
    <p:extLst>
      <p:ext uri="{BB962C8B-B14F-4D97-AF65-F5344CB8AC3E}">
        <p14:creationId xmlns:p14="http://schemas.microsoft.com/office/powerpoint/2010/main" val="3402608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A4D426-7690-4743-93C0-4C895E65AD0E}" type="datetime1">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C5D8CD-322C-574E-AEB7-08FD264DEC2A}" type="slidenum">
              <a:rPr lang="en-US" smtClean="0"/>
              <a:t>‹#›</a:t>
            </a:fld>
            <a:endParaRPr lang="en-US" dirty="0"/>
          </a:p>
        </p:txBody>
      </p:sp>
    </p:spTree>
    <p:extLst>
      <p:ext uri="{BB962C8B-B14F-4D97-AF65-F5344CB8AC3E}">
        <p14:creationId xmlns:p14="http://schemas.microsoft.com/office/powerpoint/2010/main" val="3018367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A12E7C-62FE-47B0-93BA-C454BEBAF440}" type="datetime1">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C5D8CD-322C-574E-AEB7-08FD264DEC2A}" type="slidenum">
              <a:rPr lang="en-US" smtClean="0"/>
              <a:t>‹#›</a:t>
            </a:fld>
            <a:endParaRPr lang="en-US" dirty="0"/>
          </a:p>
        </p:txBody>
      </p:sp>
    </p:spTree>
    <p:extLst>
      <p:ext uri="{BB962C8B-B14F-4D97-AF65-F5344CB8AC3E}">
        <p14:creationId xmlns:p14="http://schemas.microsoft.com/office/powerpoint/2010/main" val="1657478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F5CE87-954B-4621-9BB5-3E0C4E224F39}" type="datetime1">
              <a:rPr lang="en-US" smtClean="0"/>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C5D8CD-322C-574E-AEB7-08FD264DEC2A}" type="slidenum">
              <a:rPr lang="en-US" smtClean="0"/>
              <a:t>‹#›</a:t>
            </a:fld>
            <a:endParaRPr lang="en-US" dirty="0"/>
          </a:p>
        </p:txBody>
      </p:sp>
    </p:spTree>
    <p:extLst>
      <p:ext uri="{BB962C8B-B14F-4D97-AF65-F5344CB8AC3E}">
        <p14:creationId xmlns:p14="http://schemas.microsoft.com/office/powerpoint/2010/main" val="312290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9FBB2D-B43B-461A-B4C8-59864548909D}" type="datetime1">
              <a:rPr lang="en-US" smtClean="0"/>
              <a:t>1/22/2024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C5D8CD-322C-574E-AEB7-08FD264DEC2A}" type="slidenum">
              <a:rPr lang="en-US" smtClean="0"/>
              <a:t>‹#›</a:t>
            </a:fld>
            <a:endParaRPr lang="en-US" dirty="0"/>
          </a:p>
        </p:txBody>
      </p:sp>
    </p:spTree>
    <p:extLst>
      <p:ext uri="{BB962C8B-B14F-4D97-AF65-F5344CB8AC3E}">
        <p14:creationId xmlns:p14="http://schemas.microsoft.com/office/powerpoint/2010/main" val="607891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48694-8F3A-4ECF-953F-8509489CE6D0}" type="datetime1">
              <a:rPr lang="en-US" smtClean="0"/>
              <a:t>1/22/2024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C5D8CD-322C-574E-AEB7-08FD264DEC2A}" type="slidenum">
              <a:rPr lang="en-US" smtClean="0"/>
              <a:t>‹#›</a:t>
            </a:fld>
            <a:endParaRPr lang="en-US" dirty="0"/>
          </a:p>
        </p:txBody>
      </p:sp>
    </p:spTree>
    <p:extLst>
      <p:ext uri="{BB962C8B-B14F-4D97-AF65-F5344CB8AC3E}">
        <p14:creationId xmlns:p14="http://schemas.microsoft.com/office/powerpoint/2010/main" val="224451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0B43F-E05E-49A2-BDCE-87E9C0289DB1}" type="datetime1">
              <a:rPr lang="en-US" smtClean="0"/>
              <a:t>1/22/2024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C5D8CD-322C-574E-AEB7-08FD264DEC2A}" type="slidenum">
              <a:rPr lang="en-US" smtClean="0"/>
              <a:t>‹#›</a:t>
            </a:fld>
            <a:endParaRPr lang="en-US" dirty="0"/>
          </a:p>
        </p:txBody>
      </p:sp>
    </p:spTree>
    <p:extLst>
      <p:ext uri="{BB962C8B-B14F-4D97-AF65-F5344CB8AC3E}">
        <p14:creationId xmlns:p14="http://schemas.microsoft.com/office/powerpoint/2010/main" val="207859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499B93-C86B-4FB7-9E7F-0807412F30B6}" type="datetime1">
              <a:rPr lang="en-US" smtClean="0"/>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C5D8CD-322C-574E-AEB7-08FD264DEC2A}" type="slidenum">
              <a:rPr lang="en-US" smtClean="0"/>
              <a:t>‹#›</a:t>
            </a:fld>
            <a:endParaRPr lang="en-US" dirty="0"/>
          </a:p>
        </p:txBody>
      </p:sp>
    </p:spTree>
    <p:extLst>
      <p:ext uri="{BB962C8B-B14F-4D97-AF65-F5344CB8AC3E}">
        <p14:creationId xmlns:p14="http://schemas.microsoft.com/office/powerpoint/2010/main" val="1719747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E3693C-ACA9-411C-8EAB-3E22B4441349}" type="datetime1">
              <a:rPr lang="en-US" smtClean="0"/>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C5D8CD-322C-574E-AEB7-08FD264DEC2A}" type="slidenum">
              <a:rPr lang="en-US" smtClean="0"/>
              <a:t>‹#›</a:t>
            </a:fld>
            <a:endParaRPr lang="en-US" dirty="0"/>
          </a:p>
        </p:txBody>
      </p:sp>
    </p:spTree>
    <p:extLst>
      <p:ext uri="{BB962C8B-B14F-4D97-AF65-F5344CB8AC3E}">
        <p14:creationId xmlns:p14="http://schemas.microsoft.com/office/powerpoint/2010/main" val="47346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5FE88-0474-405D-BD17-0F2158D40C32}" type="datetime1">
              <a:rPr lang="en-US" smtClean="0"/>
              <a:t>1/22/2024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C5D8CD-322C-574E-AEB7-08FD264DEC2A}" type="slidenum">
              <a:rPr lang="en-US" smtClean="0"/>
              <a:t>‹#›</a:t>
            </a:fld>
            <a:endParaRPr lang="en-US" dirty="0"/>
          </a:p>
        </p:txBody>
      </p:sp>
      <p:pic>
        <p:nvPicPr>
          <p:cNvPr id="8" name="Picture 7"/>
          <p:cNvPicPr>
            <a:picLocks noChangeAspect="1"/>
          </p:cNvPicPr>
          <p:nvPr userDrawn="1"/>
        </p:nvPicPr>
        <p:blipFill>
          <a:blip r:embed="rId13"/>
          <a:stretch>
            <a:fillRect/>
          </a:stretch>
        </p:blipFill>
        <p:spPr>
          <a:xfrm>
            <a:off x="4227791" y="5580483"/>
            <a:ext cx="4896069" cy="1277517"/>
          </a:xfrm>
          <a:prstGeom prst="rect">
            <a:avLst/>
          </a:prstGeom>
        </p:spPr>
      </p:pic>
    </p:spTree>
    <p:extLst>
      <p:ext uri="{BB962C8B-B14F-4D97-AF65-F5344CB8AC3E}">
        <p14:creationId xmlns:p14="http://schemas.microsoft.com/office/powerpoint/2010/main" val="1631748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tm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ou.edu/irr/data-center/common-data-sets.%202022-23"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ou.edu/budget/general_information/background-fac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4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4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9.tmp"/><Relationship Id="rId13" Type="http://schemas.openxmlformats.org/officeDocument/2006/relationships/image" Target="../media/image24.tmp"/><Relationship Id="rId18" Type="http://schemas.openxmlformats.org/officeDocument/2006/relationships/image" Target="../media/image29.tmp"/><Relationship Id="rId26" Type="http://schemas.openxmlformats.org/officeDocument/2006/relationships/image" Target="../media/image37.tmp"/><Relationship Id="rId3" Type="http://schemas.openxmlformats.org/officeDocument/2006/relationships/image" Target="../media/image14.tmp"/><Relationship Id="rId21" Type="http://schemas.openxmlformats.org/officeDocument/2006/relationships/image" Target="../media/image32.tmp"/><Relationship Id="rId7" Type="http://schemas.openxmlformats.org/officeDocument/2006/relationships/image" Target="../media/image18.tmp"/><Relationship Id="rId12" Type="http://schemas.openxmlformats.org/officeDocument/2006/relationships/image" Target="../media/image23.tmp"/><Relationship Id="rId17" Type="http://schemas.openxmlformats.org/officeDocument/2006/relationships/image" Target="../media/image28.tmp"/><Relationship Id="rId25" Type="http://schemas.openxmlformats.org/officeDocument/2006/relationships/image" Target="../media/image36.tmp"/><Relationship Id="rId2" Type="http://schemas.openxmlformats.org/officeDocument/2006/relationships/notesSlide" Target="../notesSlides/notesSlide45.xml"/><Relationship Id="rId16" Type="http://schemas.openxmlformats.org/officeDocument/2006/relationships/image" Target="../media/image27.tmp"/><Relationship Id="rId20" Type="http://schemas.openxmlformats.org/officeDocument/2006/relationships/image" Target="../media/image31.tmp"/><Relationship Id="rId1" Type="http://schemas.openxmlformats.org/officeDocument/2006/relationships/slideLayout" Target="../slideLayouts/slideLayout2.xml"/><Relationship Id="rId6" Type="http://schemas.openxmlformats.org/officeDocument/2006/relationships/image" Target="../media/image17.tmp"/><Relationship Id="rId11" Type="http://schemas.openxmlformats.org/officeDocument/2006/relationships/image" Target="../media/image22.tmp"/><Relationship Id="rId24" Type="http://schemas.openxmlformats.org/officeDocument/2006/relationships/image" Target="../media/image35.tmp"/><Relationship Id="rId5" Type="http://schemas.openxmlformats.org/officeDocument/2006/relationships/image" Target="../media/image16.tmp"/><Relationship Id="rId15" Type="http://schemas.openxmlformats.org/officeDocument/2006/relationships/image" Target="../media/image26.tmp"/><Relationship Id="rId23" Type="http://schemas.openxmlformats.org/officeDocument/2006/relationships/image" Target="../media/image34.tmp"/><Relationship Id="rId10" Type="http://schemas.openxmlformats.org/officeDocument/2006/relationships/image" Target="../media/image21.tmp"/><Relationship Id="rId19" Type="http://schemas.openxmlformats.org/officeDocument/2006/relationships/image" Target="../media/image30.tmp"/><Relationship Id="rId4" Type="http://schemas.openxmlformats.org/officeDocument/2006/relationships/image" Target="../media/image15.tmp"/><Relationship Id="rId9" Type="http://schemas.openxmlformats.org/officeDocument/2006/relationships/image" Target="../media/image20.tmp"/><Relationship Id="rId14" Type="http://schemas.openxmlformats.org/officeDocument/2006/relationships/image" Target="../media/image25.tmp"/><Relationship Id="rId22" Type="http://schemas.openxmlformats.org/officeDocument/2006/relationships/image" Target="../media/image33.tmp"/></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5" descr="TitleScreen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10964" y="2007221"/>
            <a:ext cx="7088736" cy="2446792"/>
          </a:xfrm>
        </p:spPr>
        <p:txBody>
          <a:bodyPr rtlCol="0">
            <a:normAutofit/>
          </a:bodyPr>
          <a:lstStyle/>
          <a:p>
            <a:pPr eaLnBrk="1" fontAlgn="auto" hangingPunct="1">
              <a:spcAft>
                <a:spcPts val="0"/>
              </a:spcAft>
              <a:buFont typeface="Arial"/>
              <a:buNone/>
              <a:defRPr/>
            </a:pPr>
            <a:r>
              <a:rPr lang="en-US" dirty="0">
                <a:solidFill>
                  <a:schemeClr val="bg1"/>
                </a:solidFill>
                <a:latin typeface="Vollkorn Regular"/>
                <a:ea typeface="+mn-ea"/>
                <a:cs typeface="Vollkorn Regular"/>
              </a:rPr>
              <a:t>Understanding OU’s Budget &amp; Finances</a:t>
            </a:r>
          </a:p>
          <a:p>
            <a:pPr eaLnBrk="1" fontAlgn="auto" hangingPunct="1">
              <a:spcAft>
                <a:spcPts val="0"/>
              </a:spcAft>
              <a:buFont typeface="Arial"/>
              <a:buNone/>
              <a:defRPr/>
            </a:pPr>
            <a:r>
              <a:rPr lang="en-US" sz="2800" dirty="0">
                <a:solidFill>
                  <a:schemeClr val="bg1"/>
                </a:solidFill>
                <a:latin typeface="Vollkorn Regular"/>
                <a:ea typeface="+mn-ea"/>
                <a:cs typeface="Vollkorn Regular"/>
              </a:rPr>
              <a:t>Norman Campus</a:t>
            </a:r>
          </a:p>
          <a:p>
            <a:pPr eaLnBrk="1" fontAlgn="auto" hangingPunct="1">
              <a:spcAft>
                <a:spcPts val="0"/>
              </a:spcAft>
              <a:buFont typeface="Arial"/>
              <a:buNone/>
              <a:defRPr/>
            </a:pPr>
            <a:endParaRPr lang="en-US" sz="2800" dirty="0">
              <a:solidFill>
                <a:schemeClr val="bg1"/>
              </a:solidFill>
              <a:latin typeface="Vollkorn Regular"/>
              <a:ea typeface="+mn-ea"/>
              <a:cs typeface="Vollkorn Regular"/>
            </a:endParaRPr>
          </a:p>
          <a:p>
            <a:pPr eaLnBrk="1" fontAlgn="auto" hangingPunct="1">
              <a:spcAft>
                <a:spcPts val="0"/>
              </a:spcAft>
              <a:buFont typeface="Arial"/>
              <a:buNone/>
              <a:defRPr/>
            </a:pPr>
            <a:r>
              <a:rPr lang="en-US" sz="2000" dirty="0">
                <a:solidFill>
                  <a:schemeClr val="bg1"/>
                </a:solidFill>
                <a:latin typeface="Vollkorn Regular"/>
                <a:cs typeface="Vollkorn Regular"/>
              </a:rPr>
              <a:t>Stewart Berkinshaw|sberkinshaw@ou.edu</a:t>
            </a:r>
            <a:endParaRPr lang="en-US" sz="2000" dirty="0">
              <a:solidFill>
                <a:schemeClr val="bg1"/>
              </a:solidFill>
              <a:latin typeface="Vollkorn Regular"/>
              <a:ea typeface="+mn-ea"/>
              <a:cs typeface="Vollkorn Regular"/>
            </a:endParaRPr>
          </a:p>
        </p:txBody>
      </p:sp>
      <p:sp>
        <p:nvSpPr>
          <p:cNvPr id="5" name="TextBox 4">
            <a:extLst>
              <a:ext uri="{FF2B5EF4-FFF2-40B4-BE49-F238E27FC236}">
                <a16:creationId xmlns:a16="http://schemas.microsoft.com/office/drawing/2014/main" id="{A50F3089-AF5A-40C4-BC89-E9D0C4E8C04F}"/>
              </a:ext>
            </a:extLst>
          </p:cNvPr>
          <p:cNvSpPr txBox="1"/>
          <p:nvPr/>
        </p:nvSpPr>
        <p:spPr>
          <a:xfrm>
            <a:off x="1463040" y="5050971"/>
            <a:ext cx="6322423" cy="1593669"/>
          </a:xfrm>
          <a:prstGeom prst="rect">
            <a:avLst/>
          </a:prstGeom>
          <a:solidFill>
            <a:schemeClr val="bg1"/>
          </a:solidFill>
        </p:spPr>
        <p:txBody>
          <a:bodyPr wrap="square" rtlCol="0">
            <a:spAutoFit/>
          </a:bodyPr>
          <a:lstStyle/>
          <a:p>
            <a:endParaRPr lang="en-US" dirty="0"/>
          </a:p>
        </p:txBody>
      </p:sp>
      <p:pic>
        <p:nvPicPr>
          <p:cNvPr id="9" name="Picture 8" descr="A picture containing table&#10;&#10;Description automatically generated">
            <a:extLst>
              <a:ext uri="{FF2B5EF4-FFF2-40B4-BE49-F238E27FC236}">
                <a16:creationId xmlns:a16="http://schemas.microsoft.com/office/drawing/2014/main" id="{7501F5CC-7682-415A-B3D1-5E16D772B531}"/>
              </a:ext>
            </a:extLst>
          </p:cNvPr>
          <p:cNvPicPr>
            <a:picLocks noChangeAspect="1"/>
          </p:cNvPicPr>
          <p:nvPr/>
        </p:nvPicPr>
        <p:blipFill>
          <a:blip r:embed="rId4"/>
          <a:stretch>
            <a:fillRect/>
          </a:stretch>
        </p:blipFill>
        <p:spPr>
          <a:xfrm>
            <a:off x="1830281" y="5459738"/>
            <a:ext cx="5483438" cy="1006774"/>
          </a:xfrm>
          <a:prstGeom prst="rect">
            <a:avLst/>
          </a:prstGeom>
        </p:spPr>
      </p:pic>
    </p:spTree>
    <p:extLst>
      <p:ext uri="{BB962C8B-B14F-4D97-AF65-F5344CB8AC3E}">
        <p14:creationId xmlns:p14="http://schemas.microsoft.com/office/powerpoint/2010/main" val="264756605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10" y="2415953"/>
            <a:ext cx="8229600" cy="1143000"/>
          </a:xfrm>
        </p:spPr>
        <p:txBody>
          <a:bodyPr/>
          <a:lstStyle/>
          <a:p>
            <a:r>
              <a:rPr lang="en-US" dirty="0">
                <a:solidFill>
                  <a:srgbClr val="953735"/>
                </a:solidFill>
                <a:latin typeface="Calibri" charset="0"/>
                <a:ea typeface="MS PGothic" charset="0"/>
              </a:rPr>
              <a:t>Revenue Sources</a:t>
            </a:r>
            <a:endParaRPr lang="en-US" dirty="0"/>
          </a:p>
        </p:txBody>
      </p:sp>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3" name="TextBox 2">
            <a:extLst>
              <a:ext uri="{FF2B5EF4-FFF2-40B4-BE49-F238E27FC236}">
                <a16:creationId xmlns:a16="http://schemas.microsoft.com/office/drawing/2014/main" id="{01C256D4-95DA-493E-BFF3-F02638B8F431}"/>
              </a:ext>
            </a:extLst>
          </p:cNvPr>
          <p:cNvSpPr txBox="1"/>
          <p:nvPr/>
        </p:nvSpPr>
        <p:spPr>
          <a:xfrm>
            <a:off x="4180114" y="5503817"/>
            <a:ext cx="4963886" cy="1354183"/>
          </a:xfrm>
          <a:prstGeom prst="rect">
            <a:avLst/>
          </a:prstGeom>
          <a:solidFill>
            <a:schemeClr val="bg1"/>
          </a:solidFill>
        </p:spPr>
        <p:txBody>
          <a:bodyPr wrap="square" rtlCol="0">
            <a:spAutoFit/>
          </a:bodyPr>
          <a:lstStyle/>
          <a:p>
            <a:endParaRPr lang="en-US" dirty="0"/>
          </a:p>
        </p:txBody>
      </p:sp>
      <p:sp>
        <p:nvSpPr>
          <p:cNvPr id="4" name="Slide Number Placeholder 3">
            <a:extLst>
              <a:ext uri="{FF2B5EF4-FFF2-40B4-BE49-F238E27FC236}">
                <a16:creationId xmlns:a16="http://schemas.microsoft.com/office/drawing/2014/main" id="{6B7915CB-BC39-469A-B62C-085FFD176D4E}"/>
              </a:ext>
            </a:extLst>
          </p:cNvPr>
          <p:cNvSpPr>
            <a:spLocks noGrp="1"/>
          </p:cNvSpPr>
          <p:nvPr>
            <p:ph type="sldNum" sz="quarter" idx="12"/>
          </p:nvPr>
        </p:nvSpPr>
        <p:spPr/>
        <p:txBody>
          <a:bodyPr/>
          <a:lstStyle/>
          <a:p>
            <a:fld id="{18C5D8CD-322C-574E-AEB7-08FD264DEC2A}" type="slidenum">
              <a:rPr lang="en-US" smtClean="0"/>
              <a:t>10</a:t>
            </a:fld>
            <a:endParaRPr lang="en-US" dirty="0"/>
          </a:p>
        </p:txBody>
      </p:sp>
      <p:sp>
        <p:nvSpPr>
          <p:cNvPr id="5" name="TextBox 4">
            <a:extLst>
              <a:ext uri="{FF2B5EF4-FFF2-40B4-BE49-F238E27FC236}">
                <a16:creationId xmlns:a16="http://schemas.microsoft.com/office/drawing/2014/main" id="{022B79A1-8F13-4CB7-B218-31B6B0CA19BA}"/>
              </a:ext>
            </a:extLst>
          </p:cNvPr>
          <p:cNvSpPr txBox="1"/>
          <p:nvPr/>
        </p:nvSpPr>
        <p:spPr>
          <a:xfrm>
            <a:off x="445910" y="4699355"/>
            <a:ext cx="8069580" cy="2492990"/>
          </a:xfrm>
          <a:prstGeom prst="rect">
            <a:avLst/>
          </a:prstGeom>
          <a:noFill/>
        </p:spPr>
        <p:txBody>
          <a:bodyPr wrap="square" rtlCol="0">
            <a:spAutoFit/>
          </a:bodyPr>
          <a:lstStyle/>
          <a:p>
            <a:pPr algn="just"/>
            <a:r>
              <a:rPr lang="en-US" sz="1600" i="1" dirty="0">
                <a:solidFill>
                  <a:srgbClr val="953735"/>
                </a:solidFill>
                <a:latin typeface="Calibri" charset="0"/>
                <a:ea typeface="MS PGothic" charset="0"/>
                <a:cs typeface="+mj-cs"/>
              </a:rPr>
              <a:t>The university’s central budget, which primarily funds faculty, academic staff, administration (e.g., Human Resources, Finance, Marketing, President’s Office, etc.), and operations (e.g., utilities, information technology, landscaping, etc.), is primarily funded from tuition and fees and state appropriations. Other large revenue sources are Auxiliaries (e.g., Athletics, Housing &amp; Food, Parking, etc.), which are designed to be self-supporting and typically do not fund the central budget, and Grants &amp; Contracts, which represent pass-through transactions, as revenues from Grants &amp; Contracts always equal expenses from Grants &amp; Contracts. Grants &amp; Contracts are not a profit source for the university.  </a:t>
            </a:r>
            <a:endParaRPr lang="en-US" sz="3600" i="1" dirty="0">
              <a:solidFill>
                <a:srgbClr val="953735"/>
              </a:solidFill>
              <a:latin typeface="Calibri" charset="0"/>
              <a:ea typeface="MS PGothic" charset="0"/>
              <a:cs typeface="+mj-cs"/>
            </a:endParaRPr>
          </a:p>
          <a:p>
            <a:endParaRPr lang="en-US" sz="1400" dirty="0">
              <a:solidFill>
                <a:srgbClr val="C00000"/>
              </a:solidFill>
            </a:endParaRPr>
          </a:p>
          <a:p>
            <a:endParaRPr lang="en-US" sz="1400" dirty="0">
              <a:solidFill>
                <a:srgbClr val="C00000"/>
              </a:solidFill>
            </a:endParaRPr>
          </a:p>
        </p:txBody>
      </p:sp>
    </p:spTree>
    <p:extLst>
      <p:ext uri="{BB962C8B-B14F-4D97-AF65-F5344CB8AC3E}">
        <p14:creationId xmlns:p14="http://schemas.microsoft.com/office/powerpoint/2010/main" val="75484477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A155232-7E1D-45B0-881A-56DEA16B0DEF}"/>
              </a:ext>
            </a:extLst>
          </p:cNvPr>
          <p:cNvSpPr txBox="1"/>
          <p:nvPr/>
        </p:nvSpPr>
        <p:spPr>
          <a:xfrm>
            <a:off x="3912243" y="5564458"/>
            <a:ext cx="5231757" cy="1293542"/>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445910" y="39501"/>
            <a:ext cx="8229600" cy="1143000"/>
          </a:xfrm>
        </p:spPr>
        <p:txBody>
          <a:bodyPr/>
          <a:lstStyle/>
          <a:p>
            <a:r>
              <a:rPr lang="en-US" dirty="0">
                <a:solidFill>
                  <a:srgbClr val="953735"/>
                </a:solidFill>
                <a:latin typeface="Calibri" charset="0"/>
                <a:ea typeface="MS PGothic" charset="0"/>
              </a:rPr>
              <a:t>Changes in Key Revenue Sources</a:t>
            </a:r>
            <a:endParaRPr lang="en-US" dirty="0"/>
          </a:p>
        </p:txBody>
      </p:sp>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6" name="Slide Number Placeholder 5">
            <a:extLst>
              <a:ext uri="{FF2B5EF4-FFF2-40B4-BE49-F238E27FC236}">
                <a16:creationId xmlns:a16="http://schemas.microsoft.com/office/drawing/2014/main" id="{B12DBBFE-8C80-4848-B086-0054C7651A01}"/>
              </a:ext>
            </a:extLst>
          </p:cNvPr>
          <p:cNvSpPr>
            <a:spLocks noGrp="1"/>
          </p:cNvSpPr>
          <p:nvPr>
            <p:ph type="sldNum" sz="quarter" idx="12"/>
          </p:nvPr>
        </p:nvSpPr>
        <p:spPr/>
        <p:txBody>
          <a:bodyPr/>
          <a:lstStyle/>
          <a:p>
            <a:fld id="{18C5D8CD-322C-574E-AEB7-08FD264DEC2A}" type="slidenum">
              <a:rPr lang="en-US" smtClean="0"/>
              <a:t>11</a:t>
            </a:fld>
            <a:endParaRPr lang="en-US" dirty="0"/>
          </a:p>
        </p:txBody>
      </p:sp>
      <p:sp>
        <p:nvSpPr>
          <p:cNvPr id="13" name="Content Placeholder 2">
            <a:extLst>
              <a:ext uri="{FF2B5EF4-FFF2-40B4-BE49-F238E27FC236}">
                <a16:creationId xmlns:a16="http://schemas.microsoft.com/office/drawing/2014/main" id="{84617533-433E-44D4-BDB5-082B2CE4E65C}"/>
              </a:ext>
            </a:extLst>
          </p:cNvPr>
          <p:cNvSpPr>
            <a:spLocks noGrp="1"/>
          </p:cNvSpPr>
          <p:nvPr>
            <p:ph idx="1"/>
          </p:nvPr>
        </p:nvSpPr>
        <p:spPr>
          <a:xfrm>
            <a:off x="428851" y="5678663"/>
            <a:ext cx="8229600" cy="1099775"/>
          </a:xfrm>
        </p:spPr>
        <p:txBody>
          <a:bodyPr>
            <a:normAutofit/>
          </a:bodyPr>
          <a:lstStyle/>
          <a:p>
            <a:pPr marL="0" indent="0" algn="just">
              <a:buNone/>
            </a:pPr>
            <a:r>
              <a:rPr lang="en-US" sz="1200" dirty="0">
                <a:solidFill>
                  <a:srgbClr val="953735"/>
                </a:solidFill>
                <a:latin typeface="Calibri" charset="0"/>
                <a:ea typeface="MS PGothic" charset="0"/>
                <a:cs typeface="+mj-cs"/>
              </a:rPr>
              <a:t>This graph compares, on a </a:t>
            </a:r>
            <a:r>
              <a:rPr lang="en-US" sz="1200" u="sng" dirty="0">
                <a:solidFill>
                  <a:srgbClr val="953735"/>
                </a:solidFill>
                <a:latin typeface="Calibri" charset="0"/>
                <a:ea typeface="MS PGothic" charset="0"/>
                <a:cs typeface="+mj-cs"/>
              </a:rPr>
              <a:t>cumulative basis</a:t>
            </a:r>
            <a:r>
              <a:rPr lang="en-US" sz="1200" dirty="0">
                <a:solidFill>
                  <a:srgbClr val="953735"/>
                </a:solidFill>
                <a:latin typeface="Calibri" charset="0"/>
                <a:ea typeface="MS PGothic" charset="0"/>
                <a:cs typeface="+mj-cs"/>
              </a:rPr>
              <a:t>, the percent change in UG tuition and mandatory fee rates and state appropriations to the Higher Education Price Index (HEPI), which is used across higher education to project future budget increases required to preserve purchasing power.</a:t>
            </a:r>
            <a:r>
              <a:rPr lang="en-US" sz="1200" dirty="0">
                <a:solidFill>
                  <a:srgbClr val="953735"/>
                </a:solidFill>
                <a:latin typeface="Calibri" charset="0"/>
                <a:ea typeface="MS PGothic" charset="0"/>
              </a:rPr>
              <a:t> The FY23 and FY24 HEPI has not been published, so current Consumer Price Index rates were used.</a:t>
            </a:r>
            <a:r>
              <a:rPr lang="en-US" sz="1200" dirty="0">
                <a:solidFill>
                  <a:srgbClr val="953735"/>
                </a:solidFill>
                <a:latin typeface="Calibri" charset="0"/>
                <a:ea typeface="MS PGothic" charset="0"/>
                <a:cs typeface="+mj-cs"/>
              </a:rPr>
              <a:t> *HEPI rate used is for public, doctoral granting universities.</a:t>
            </a:r>
            <a:endParaRPr lang="en-US" sz="2400" dirty="0">
              <a:solidFill>
                <a:srgbClr val="953735"/>
              </a:solidFill>
              <a:latin typeface="Calibri" charset="0"/>
              <a:ea typeface="MS PGothic" charset="0"/>
              <a:cs typeface="+mj-cs"/>
            </a:endParaRPr>
          </a:p>
          <a:p>
            <a:pPr marL="0" indent="0" algn="just">
              <a:buNone/>
            </a:pPr>
            <a:endParaRPr lang="en-US" sz="3600" dirty="0">
              <a:solidFill>
                <a:srgbClr val="953735"/>
              </a:solidFill>
              <a:latin typeface="Calibri" charset="0"/>
              <a:ea typeface="MS PGothic" charset="0"/>
              <a:cs typeface="+mj-cs"/>
            </a:endParaRPr>
          </a:p>
        </p:txBody>
      </p:sp>
      <p:graphicFrame>
        <p:nvGraphicFramePr>
          <p:cNvPr id="9" name="Chart 8">
            <a:extLst>
              <a:ext uri="{FF2B5EF4-FFF2-40B4-BE49-F238E27FC236}">
                <a16:creationId xmlns:a16="http://schemas.microsoft.com/office/drawing/2014/main" id="{53F058BE-183D-4789-B1E7-12DE9472EF21}"/>
              </a:ext>
            </a:extLst>
          </p:cNvPr>
          <p:cNvGraphicFramePr>
            <a:graphicFrameLocks/>
          </p:cNvGraphicFramePr>
          <p:nvPr>
            <p:extLst>
              <p:ext uri="{D42A27DB-BD31-4B8C-83A1-F6EECF244321}">
                <p14:modId xmlns:p14="http://schemas.microsoft.com/office/powerpoint/2010/main" val="3837430718"/>
              </p:ext>
            </p:extLst>
          </p:nvPr>
        </p:nvGraphicFramePr>
        <p:xfrm>
          <a:off x="599768" y="1191847"/>
          <a:ext cx="7921884" cy="4416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52104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10" y="2415953"/>
            <a:ext cx="8229600" cy="1143000"/>
          </a:xfrm>
        </p:spPr>
        <p:txBody>
          <a:bodyPr/>
          <a:lstStyle/>
          <a:p>
            <a:r>
              <a:rPr lang="en-US" dirty="0">
                <a:solidFill>
                  <a:srgbClr val="953735"/>
                </a:solidFill>
                <a:latin typeface="Calibri" charset="0"/>
                <a:ea typeface="MS PGothic" charset="0"/>
              </a:rPr>
              <a:t>Tuition and Fees</a:t>
            </a:r>
            <a:endParaRPr lang="en-US" dirty="0"/>
          </a:p>
        </p:txBody>
      </p:sp>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3" name="TextBox 2">
            <a:extLst>
              <a:ext uri="{FF2B5EF4-FFF2-40B4-BE49-F238E27FC236}">
                <a16:creationId xmlns:a16="http://schemas.microsoft.com/office/drawing/2014/main" id="{01C256D4-95DA-493E-BFF3-F02638B8F431}"/>
              </a:ext>
            </a:extLst>
          </p:cNvPr>
          <p:cNvSpPr txBox="1"/>
          <p:nvPr/>
        </p:nvSpPr>
        <p:spPr>
          <a:xfrm>
            <a:off x="4180114" y="5503817"/>
            <a:ext cx="4963886" cy="1354183"/>
          </a:xfrm>
          <a:prstGeom prst="rect">
            <a:avLst/>
          </a:prstGeom>
          <a:solidFill>
            <a:schemeClr val="bg1"/>
          </a:solidFill>
        </p:spPr>
        <p:txBody>
          <a:bodyPr wrap="square" rtlCol="0">
            <a:spAutoFit/>
          </a:bodyPr>
          <a:lstStyle/>
          <a:p>
            <a:endParaRPr lang="en-US" dirty="0"/>
          </a:p>
        </p:txBody>
      </p:sp>
      <p:sp>
        <p:nvSpPr>
          <p:cNvPr id="4" name="Slide Number Placeholder 3">
            <a:extLst>
              <a:ext uri="{FF2B5EF4-FFF2-40B4-BE49-F238E27FC236}">
                <a16:creationId xmlns:a16="http://schemas.microsoft.com/office/drawing/2014/main" id="{6B7915CB-BC39-469A-B62C-085FFD176D4E}"/>
              </a:ext>
            </a:extLst>
          </p:cNvPr>
          <p:cNvSpPr>
            <a:spLocks noGrp="1"/>
          </p:cNvSpPr>
          <p:nvPr>
            <p:ph type="sldNum" sz="quarter" idx="12"/>
          </p:nvPr>
        </p:nvSpPr>
        <p:spPr/>
        <p:txBody>
          <a:bodyPr/>
          <a:lstStyle/>
          <a:p>
            <a:fld id="{18C5D8CD-322C-574E-AEB7-08FD264DEC2A}" type="slidenum">
              <a:rPr lang="en-US" smtClean="0"/>
              <a:t>12</a:t>
            </a:fld>
            <a:endParaRPr lang="en-US" dirty="0"/>
          </a:p>
        </p:txBody>
      </p:sp>
      <p:sp>
        <p:nvSpPr>
          <p:cNvPr id="6" name="TextBox 5">
            <a:extLst>
              <a:ext uri="{FF2B5EF4-FFF2-40B4-BE49-F238E27FC236}">
                <a16:creationId xmlns:a16="http://schemas.microsoft.com/office/drawing/2014/main" id="{04890D0C-5483-4A73-A5E1-E19E1DBD3637}"/>
              </a:ext>
            </a:extLst>
          </p:cNvPr>
          <p:cNvSpPr txBox="1"/>
          <p:nvPr/>
        </p:nvSpPr>
        <p:spPr>
          <a:xfrm>
            <a:off x="445910" y="4699355"/>
            <a:ext cx="8069580" cy="2031325"/>
          </a:xfrm>
          <a:prstGeom prst="rect">
            <a:avLst/>
          </a:prstGeom>
          <a:noFill/>
        </p:spPr>
        <p:txBody>
          <a:bodyPr wrap="square" rtlCol="0">
            <a:spAutoFit/>
          </a:bodyPr>
          <a:lstStyle/>
          <a:p>
            <a:pPr algn="just"/>
            <a:r>
              <a:rPr lang="en-US" sz="1600" i="1" dirty="0">
                <a:solidFill>
                  <a:srgbClr val="953735"/>
                </a:solidFill>
                <a:latin typeface="Calibri" charset="0"/>
                <a:ea typeface="MS PGothic" charset="0"/>
                <a:cs typeface="+mj-cs"/>
              </a:rPr>
              <a:t>Tuition and Fee rates are set annually in May/June by the Board of Regents and then submitted for approval to the State Board of Regents for the coming fall. Tuition and mandatory fee rates for undergraduate and graduate students must comply with 70 O.S. 2004 Supp., Section 3218.8 that states resident rates must be less than the resident average of Big 12 Public Institutions and non-resident rates must be less than 105% of non-resident average of Big 12 Public Institutions. The university also charges some fees classified by the State Regents as non-mandatory and thus, are not part of the tuition and mandatory fee analysis reference above.</a:t>
            </a:r>
            <a:endParaRPr lang="en-US" sz="1400" dirty="0">
              <a:solidFill>
                <a:srgbClr val="C00000"/>
              </a:solidFill>
            </a:endParaRPr>
          </a:p>
          <a:p>
            <a:endParaRPr lang="en-US" sz="1400" dirty="0">
              <a:solidFill>
                <a:srgbClr val="C00000"/>
              </a:solidFill>
            </a:endParaRPr>
          </a:p>
        </p:txBody>
      </p:sp>
    </p:spTree>
    <p:extLst>
      <p:ext uri="{BB962C8B-B14F-4D97-AF65-F5344CB8AC3E}">
        <p14:creationId xmlns:p14="http://schemas.microsoft.com/office/powerpoint/2010/main" val="165981919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A155232-7E1D-45B0-881A-56DEA16B0DEF}"/>
              </a:ext>
            </a:extLst>
          </p:cNvPr>
          <p:cNvSpPr txBox="1"/>
          <p:nvPr/>
        </p:nvSpPr>
        <p:spPr>
          <a:xfrm>
            <a:off x="3912243" y="5564458"/>
            <a:ext cx="5231757" cy="1293542"/>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445910" y="274638"/>
            <a:ext cx="8229600" cy="1143000"/>
          </a:xfrm>
        </p:spPr>
        <p:txBody>
          <a:bodyPr/>
          <a:lstStyle/>
          <a:p>
            <a:r>
              <a:rPr lang="en-US" dirty="0">
                <a:solidFill>
                  <a:srgbClr val="953735"/>
                </a:solidFill>
                <a:latin typeface="Calibri" charset="0"/>
                <a:ea typeface="MS PGothic" charset="0"/>
              </a:rPr>
              <a:t>Net Tuition &amp; Fee Revenue Trend</a:t>
            </a:r>
            <a:endParaRPr lang="en-US" dirty="0"/>
          </a:p>
        </p:txBody>
      </p:sp>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6" name="Slide Number Placeholder 5">
            <a:extLst>
              <a:ext uri="{FF2B5EF4-FFF2-40B4-BE49-F238E27FC236}">
                <a16:creationId xmlns:a16="http://schemas.microsoft.com/office/drawing/2014/main" id="{B12DBBFE-8C80-4848-B086-0054C7651A01}"/>
              </a:ext>
            </a:extLst>
          </p:cNvPr>
          <p:cNvSpPr>
            <a:spLocks noGrp="1"/>
          </p:cNvSpPr>
          <p:nvPr>
            <p:ph type="sldNum" sz="quarter" idx="12"/>
          </p:nvPr>
        </p:nvSpPr>
        <p:spPr/>
        <p:txBody>
          <a:bodyPr/>
          <a:lstStyle/>
          <a:p>
            <a:fld id="{18C5D8CD-322C-574E-AEB7-08FD264DEC2A}" type="slidenum">
              <a:rPr lang="en-US" smtClean="0"/>
              <a:t>13</a:t>
            </a:fld>
            <a:endParaRPr lang="en-US" dirty="0"/>
          </a:p>
        </p:txBody>
      </p:sp>
      <p:graphicFrame>
        <p:nvGraphicFramePr>
          <p:cNvPr id="12" name="Chart 11">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1645589628"/>
              </p:ext>
            </p:extLst>
          </p:nvPr>
        </p:nvGraphicFramePr>
        <p:xfrm>
          <a:off x="76200" y="1693068"/>
          <a:ext cx="8968740" cy="34718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42286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1369358-7004-4491-94A7-10388520A688}"/>
              </a:ext>
            </a:extLst>
          </p:cNvPr>
          <p:cNvSpPr txBox="1"/>
          <p:nvPr/>
        </p:nvSpPr>
        <p:spPr>
          <a:xfrm>
            <a:off x="3482672" y="5287617"/>
            <a:ext cx="5543196" cy="1516658"/>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6C259FE9-63FA-2148-9C3B-BFB1A4619BBA}"/>
              </a:ext>
            </a:extLst>
          </p:cNvPr>
          <p:cNvSpPr>
            <a:spLocks noGrp="1"/>
          </p:cNvSpPr>
          <p:nvPr>
            <p:ph type="title"/>
          </p:nvPr>
        </p:nvSpPr>
        <p:spPr>
          <a:xfrm>
            <a:off x="-3" y="205588"/>
            <a:ext cx="9144000" cy="1325563"/>
          </a:xfrm>
        </p:spPr>
        <p:txBody>
          <a:bodyPr>
            <a:noAutofit/>
          </a:bodyPr>
          <a:lstStyle/>
          <a:p>
            <a:pPr algn="ctr"/>
            <a:r>
              <a:rPr lang="en-US" dirty="0">
                <a:solidFill>
                  <a:srgbClr val="953735"/>
                </a:solidFill>
                <a:latin typeface="Calibri" charset="0"/>
                <a:ea typeface="MS PGothic" charset="0"/>
              </a:rPr>
              <a:t>Net Tuition and Fees per Freshman</a:t>
            </a:r>
          </a:p>
        </p:txBody>
      </p:sp>
      <p:sp>
        <p:nvSpPr>
          <p:cNvPr id="5" name="Slide Number Placeholder 4">
            <a:extLst>
              <a:ext uri="{FF2B5EF4-FFF2-40B4-BE49-F238E27FC236}">
                <a16:creationId xmlns:a16="http://schemas.microsoft.com/office/drawing/2014/main" id="{9EC1136B-3AB0-5542-95CA-F7FF04947940}"/>
              </a:ext>
            </a:extLst>
          </p:cNvPr>
          <p:cNvSpPr>
            <a:spLocks noGrp="1"/>
          </p:cNvSpPr>
          <p:nvPr>
            <p:ph type="sldNum" sz="quarter" idx="12"/>
          </p:nvPr>
        </p:nvSpPr>
        <p:spPr/>
        <p:txBody>
          <a:bodyPr/>
          <a:lstStyle/>
          <a:p>
            <a:fld id="{90E86F3C-2D7F-E241-BC06-0FCF8C623F5F}" type="slidenum">
              <a:rPr lang="en-US" smtClean="0"/>
              <a:t>14</a:t>
            </a:fld>
            <a:endParaRPr lang="en-US" dirty="0"/>
          </a:p>
        </p:txBody>
      </p:sp>
      <p:sp>
        <p:nvSpPr>
          <p:cNvPr id="8" name="Content Placeholder 2">
            <a:extLst>
              <a:ext uri="{FF2B5EF4-FFF2-40B4-BE49-F238E27FC236}">
                <a16:creationId xmlns:a16="http://schemas.microsoft.com/office/drawing/2014/main" id="{89B77AA0-FA0B-4F8D-B371-DBBAC9DB8A3B}"/>
              </a:ext>
            </a:extLst>
          </p:cNvPr>
          <p:cNvSpPr>
            <a:spLocks noGrp="1"/>
          </p:cNvSpPr>
          <p:nvPr>
            <p:ph idx="1"/>
          </p:nvPr>
        </p:nvSpPr>
        <p:spPr>
          <a:xfrm>
            <a:off x="628649" y="1377211"/>
            <a:ext cx="7875271" cy="973360"/>
          </a:xfrm>
        </p:spPr>
        <p:txBody>
          <a:bodyPr>
            <a:normAutofit/>
          </a:bodyPr>
          <a:lstStyle/>
          <a:p>
            <a:pPr marL="0" indent="0">
              <a:buNone/>
            </a:pPr>
            <a:r>
              <a:rPr lang="en-US" sz="1800" dirty="0">
                <a:solidFill>
                  <a:schemeClr val="tx1"/>
                </a:solidFill>
                <a:latin typeface="+mn-lt"/>
              </a:rPr>
              <a:t>From Academic Year 2017-18 to 2022-23, the annual cost of net tuition and fees for an incoming freshman have declined by $617 (or 6%) for residents and increased $181 (or less than 1%) for nonresidents. </a:t>
            </a:r>
            <a:endParaRPr lang="en-US" sz="1800" b="1" dirty="0">
              <a:solidFill>
                <a:schemeClr val="tx1"/>
              </a:solidFill>
              <a:latin typeface="+mn-lt"/>
            </a:endParaRPr>
          </a:p>
          <a:p>
            <a:pPr marL="0" indent="0">
              <a:buNone/>
            </a:pPr>
            <a:endParaRPr lang="en-US" sz="600" dirty="0">
              <a:latin typeface="Garamond" panose="02020404030301010803" pitchFamily="18" charset="0"/>
            </a:endParaRPr>
          </a:p>
        </p:txBody>
      </p:sp>
      <p:graphicFrame>
        <p:nvGraphicFramePr>
          <p:cNvPr id="7" name="Chart 6">
            <a:extLst>
              <a:ext uri="{FF2B5EF4-FFF2-40B4-BE49-F238E27FC236}">
                <a16:creationId xmlns:a16="http://schemas.microsoft.com/office/drawing/2014/main" id="{1368D659-4649-4A2E-B1BF-AC914DA2BB29}"/>
              </a:ext>
            </a:extLst>
          </p:cNvPr>
          <p:cNvGraphicFramePr/>
          <p:nvPr>
            <p:extLst>
              <p:ext uri="{D42A27DB-BD31-4B8C-83A1-F6EECF244321}">
                <p14:modId xmlns:p14="http://schemas.microsoft.com/office/powerpoint/2010/main" val="427150719"/>
              </p:ext>
            </p:extLst>
          </p:nvPr>
        </p:nvGraphicFramePr>
        <p:xfrm>
          <a:off x="1374592" y="2400657"/>
          <a:ext cx="6383383" cy="367139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95ECEC4E-8943-465F-9DED-2880C98A0C84}"/>
              </a:ext>
            </a:extLst>
          </p:cNvPr>
          <p:cNvSpPr txBox="1"/>
          <p:nvPr/>
        </p:nvSpPr>
        <p:spPr>
          <a:xfrm rot="16200000">
            <a:off x="-233402" y="3382666"/>
            <a:ext cx="3848432" cy="307777"/>
          </a:xfrm>
          <a:prstGeom prst="rect">
            <a:avLst/>
          </a:prstGeom>
          <a:noFill/>
        </p:spPr>
        <p:txBody>
          <a:bodyPr wrap="square" rtlCol="0">
            <a:spAutoFit/>
          </a:bodyPr>
          <a:lstStyle/>
          <a:p>
            <a:r>
              <a:rPr lang="en-US" sz="1400" dirty="0">
                <a:solidFill>
                  <a:schemeClr val="bg1">
                    <a:lumMod val="50000"/>
                  </a:schemeClr>
                </a:solidFill>
              </a:rPr>
              <a:t>Annual Net Tuition &amp; Fees per Freshman</a:t>
            </a:r>
          </a:p>
        </p:txBody>
      </p:sp>
    </p:spTree>
    <p:extLst>
      <p:ext uri="{BB962C8B-B14F-4D97-AF65-F5344CB8AC3E}">
        <p14:creationId xmlns:p14="http://schemas.microsoft.com/office/powerpoint/2010/main" val="273349870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10" y="410174"/>
            <a:ext cx="8229600" cy="1143000"/>
          </a:xfrm>
        </p:spPr>
        <p:txBody>
          <a:bodyPr/>
          <a:lstStyle/>
          <a:p>
            <a:r>
              <a:rPr lang="en-US" dirty="0">
                <a:solidFill>
                  <a:srgbClr val="953735"/>
                </a:solidFill>
                <a:latin typeface="Calibri" charset="0"/>
                <a:ea typeface="MS PGothic" charset="0"/>
              </a:rPr>
              <a:t>Survey Question #2</a:t>
            </a:r>
            <a:endParaRPr lang="en-US" dirty="0"/>
          </a:p>
        </p:txBody>
      </p:sp>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3" name="TextBox 2">
            <a:extLst>
              <a:ext uri="{FF2B5EF4-FFF2-40B4-BE49-F238E27FC236}">
                <a16:creationId xmlns:a16="http://schemas.microsoft.com/office/drawing/2014/main" id="{01C256D4-95DA-493E-BFF3-F02638B8F431}"/>
              </a:ext>
            </a:extLst>
          </p:cNvPr>
          <p:cNvSpPr txBox="1"/>
          <p:nvPr/>
        </p:nvSpPr>
        <p:spPr>
          <a:xfrm>
            <a:off x="4180114" y="5503817"/>
            <a:ext cx="4963886" cy="1354183"/>
          </a:xfrm>
          <a:prstGeom prst="rect">
            <a:avLst/>
          </a:prstGeom>
          <a:solidFill>
            <a:schemeClr val="bg1"/>
          </a:solidFill>
        </p:spPr>
        <p:txBody>
          <a:bodyPr wrap="square" rtlCol="0">
            <a:spAutoFit/>
          </a:bodyPr>
          <a:lstStyle/>
          <a:p>
            <a:endParaRPr lang="en-US" dirty="0"/>
          </a:p>
        </p:txBody>
      </p:sp>
      <p:sp>
        <p:nvSpPr>
          <p:cNvPr id="4" name="Slide Number Placeholder 3">
            <a:extLst>
              <a:ext uri="{FF2B5EF4-FFF2-40B4-BE49-F238E27FC236}">
                <a16:creationId xmlns:a16="http://schemas.microsoft.com/office/drawing/2014/main" id="{6B7915CB-BC39-469A-B62C-085FFD176D4E}"/>
              </a:ext>
            </a:extLst>
          </p:cNvPr>
          <p:cNvSpPr>
            <a:spLocks noGrp="1"/>
          </p:cNvSpPr>
          <p:nvPr>
            <p:ph type="sldNum" sz="quarter" idx="12"/>
          </p:nvPr>
        </p:nvSpPr>
        <p:spPr/>
        <p:txBody>
          <a:bodyPr/>
          <a:lstStyle/>
          <a:p>
            <a:fld id="{18C5D8CD-322C-574E-AEB7-08FD264DEC2A}" type="slidenum">
              <a:rPr lang="en-US" smtClean="0"/>
              <a:t>15</a:t>
            </a:fld>
            <a:endParaRPr lang="en-US" dirty="0"/>
          </a:p>
        </p:txBody>
      </p:sp>
      <p:sp>
        <p:nvSpPr>
          <p:cNvPr id="5" name="TextBox 4">
            <a:extLst>
              <a:ext uri="{FF2B5EF4-FFF2-40B4-BE49-F238E27FC236}">
                <a16:creationId xmlns:a16="http://schemas.microsoft.com/office/drawing/2014/main" id="{022B79A1-8F13-4CB7-B218-31B6B0CA19BA}"/>
              </a:ext>
            </a:extLst>
          </p:cNvPr>
          <p:cNvSpPr txBox="1"/>
          <p:nvPr/>
        </p:nvSpPr>
        <p:spPr>
          <a:xfrm>
            <a:off x="445910" y="1705022"/>
            <a:ext cx="8069580" cy="3970318"/>
          </a:xfrm>
          <a:prstGeom prst="rect">
            <a:avLst/>
          </a:prstGeom>
          <a:noFill/>
        </p:spPr>
        <p:txBody>
          <a:bodyPr wrap="square" rtlCol="0">
            <a:spAutoFit/>
          </a:bodyPr>
          <a:lstStyle/>
          <a:p>
            <a:r>
              <a:rPr lang="en-US" sz="2000" dirty="0">
                <a:solidFill>
                  <a:srgbClr val="953735"/>
                </a:solidFill>
                <a:latin typeface="Calibri" charset="0"/>
                <a:ea typeface="MS PGothic" charset="0"/>
                <a:cs typeface="+mj-cs"/>
              </a:rPr>
              <a:t>Q: Student headcount at OU has grown by what percent over the last 10 years. </a:t>
            </a:r>
          </a:p>
          <a:p>
            <a:pPr algn="just"/>
            <a:endParaRPr lang="en-US" dirty="0">
              <a:solidFill>
                <a:srgbClr val="953735"/>
              </a:solidFill>
              <a:latin typeface="Calibri" charset="0"/>
              <a:ea typeface="MS PGothic" charset="0"/>
              <a:cs typeface="+mj-cs"/>
            </a:endParaRPr>
          </a:p>
          <a:p>
            <a:pPr marL="342900" indent="-342900" algn="just">
              <a:buAutoNum type="alphaUcPeriod"/>
            </a:pPr>
            <a:r>
              <a:rPr lang="en-US" sz="2000" dirty="0">
                <a:solidFill>
                  <a:srgbClr val="953735"/>
                </a:solidFill>
                <a:latin typeface="Calibri" charset="0"/>
                <a:ea typeface="MS PGothic" charset="0"/>
                <a:cs typeface="+mj-cs"/>
              </a:rPr>
              <a:t>3%</a:t>
            </a:r>
          </a:p>
          <a:p>
            <a:pPr marL="342900" indent="-342900" algn="just">
              <a:buAutoNum type="alphaUcPeriod"/>
            </a:pPr>
            <a:endParaRPr lang="en-US" sz="2000" dirty="0">
              <a:solidFill>
                <a:srgbClr val="953735"/>
              </a:solidFill>
              <a:latin typeface="Calibri" charset="0"/>
              <a:ea typeface="MS PGothic" charset="0"/>
              <a:cs typeface="+mj-cs"/>
            </a:endParaRPr>
          </a:p>
          <a:p>
            <a:pPr marL="342900" indent="-342900" algn="just">
              <a:buAutoNum type="alphaUcPeriod"/>
            </a:pPr>
            <a:r>
              <a:rPr lang="en-US" sz="2000" dirty="0">
                <a:solidFill>
                  <a:srgbClr val="953735"/>
                </a:solidFill>
                <a:latin typeface="Calibri" charset="0"/>
                <a:ea typeface="MS PGothic" charset="0"/>
                <a:cs typeface="+mj-cs"/>
              </a:rPr>
              <a:t>7%</a:t>
            </a:r>
          </a:p>
          <a:p>
            <a:pPr marL="342900" indent="-342900" algn="just">
              <a:buAutoNum type="alphaUcPeriod"/>
            </a:pPr>
            <a:endParaRPr lang="en-US" sz="2000" dirty="0">
              <a:solidFill>
                <a:srgbClr val="953735"/>
              </a:solidFill>
              <a:latin typeface="Calibri" charset="0"/>
              <a:ea typeface="MS PGothic" charset="0"/>
              <a:cs typeface="+mj-cs"/>
            </a:endParaRPr>
          </a:p>
          <a:p>
            <a:pPr marL="342900" indent="-342900" algn="just">
              <a:buAutoNum type="alphaUcPeriod"/>
            </a:pPr>
            <a:r>
              <a:rPr lang="en-US" sz="2000" dirty="0">
                <a:solidFill>
                  <a:srgbClr val="953735"/>
                </a:solidFill>
                <a:latin typeface="Calibri" charset="0"/>
                <a:ea typeface="MS PGothic" charset="0"/>
                <a:cs typeface="+mj-cs"/>
              </a:rPr>
              <a:t>10%</a:t>
            </a:r>
          </a:p>
          <a:p>
            <a:pPr marL="342900" indent="-342900" algn="just">
              <a:buAutoNum type="alphaUcPeriod"/>
            </a:pPr>
            <a:endParaRPr lang="en-US" sz="2000" dirty="0">
              <a:solidFill>
                <a:srgbClr val="953735"/>
              </a:solidFill>
              <a:latin typeface="Calibri" charset="0"/>
              <a:ea typeface="MS PGothic" charset="0"/>
              <a:cs typeface="+mj-cs"/>
            </a:endParaRPr>
          </a:p>
          <a:p>
            <a:pPr marL="342900" indent="-342900" algn="just">
              <a:buAutoNum type="alphaUcPeriod"/>
            </a:pPr>
            <a:r>
              <a:rPr lang="en-US" sz="2000" dirty="0">
                <a:solidFill>
                  <a:srgbClr val="953735"/>
                </a:solidFill>
                <a:latin typeface="Calibri" charset="0"/>
                <a:ea typeface="MS PGothic" charset="0"/>
                <a:cs typeface="+mj-cs"/>
              </a:rPr>
              <a:t>15%</a:t>
            </a:r>
          </a:p>
          <a:p>
            <a:pPr marL="342900" indent="-342900" algn="just">
              <a:buAutoNum type="alphaUcPeriod"/>
            </a:pPr>
            <a:endParaRPr lang="en-US" sz="2000" dirty="0">
              <a:solidFill>
                <a:srgbClr val="953735"/>
              </a:solidFill>
              <a:latin typeface="Calibri" charset="0"/>
              <a:ea typeface="MS PGothic" charset="0"/>
              <a:cs typeface="+mj-cs"/>
            </a:endParaRPr>
          </a:p>
          <a:p>
            <a:pPr marL="342900" indent="-342900" algn="just">
              <a:buAutoNum type="alphaUcPeriod"/>
            </a:pPr>
            <a:r>
              <a:rPr lang="en-US" sz="2000" dirty="0">
                <a:solidFill>
                  <a:srgbClr val="953735"/>
                </a:solidFill>
                <a:latin typeface="Calibri" charset="0"/>
                <a:ea typeface="MS PGothic" charset="0"/>
                <a:cs typeface="+mj-cs"/>
              </a:rPr>
              <a:t>20%</a:t>
            </a:r>
            <a:endParaRPr lang="en-US" sz="2000" dirty="0">
              <a:solidFill>
                <a:srgbClr val="C00000"/>
              </a:solidFill>
            </a:endParaRPr>
          </a:p>
          <a:p>
            <a:endParaRPr lang="en-US" sz="1400" dirty="0">
              <a:solidFill>
                <a:srgbClr val="C00000"/>
              </a:solidFill>
            </a:endParaRPr>
          </a:p>
        </p:txBody>
      </p:sp>
      <p:sp>
        <p:nvSpPr>
          <p:cNvPr id="7" name="TextBox 6">
            <a:extLst>
              <a:ext uri="{FF2B5EF4-FFF2-40B4-BE49-F238E27FC236}">
                <a16:creationId xmlns:a16="http://schemas.microsoft.com/office/drawing/2014/main" id="{874DB43A-80B9-4996-8689-C49FE0D73396}"/>
              </a:ext>
            </a:extLst>
          </p:cNvPr>
          <p:cNvSpPr txBox="1"/>
          <p:nvPr/>
        </p:nvSpPr>
        <p:spPr>
          <a:xfrm>
            <a:off x="445910" y="5668928"/>
            <a:ext cx="8069580" cy="400110"/>
          </a:xfrm>
          <a:prstGeom prst="rect">
            <a:avLst/>
          </a:prstGeom>
          <a:noFill/>
        </p:spPr>
        <p:txBody>
          <a:bodyPr wrap="square" rtlCol="0">
            <a:spAutoFit/>
          </a:bodyPr>
          <a:lstStyle/>
          <a:p>
            <a:pPr algn="just"/>
            <a:r>
              <a:rPr lang="en-US" sz="2000" b="1" dirty="0">
                <a:solidFill>
                  <a:srgbClr val="953735"/>
                </a:solidFill>
                <a:latin typeface="Calibri" charset="0"/>
                <a:ea typeface="MS PGothic" charset="0"/>
                <a:cs typeface="+mj-cs"/>
              </a:rPr>
              <a:t>Answer: B, 7%</a:t>
            </a:r>
            <a:endParaRPr lang="en-US" sz="1400" b="1" dirty="0">
              <a:solidFill>
                <a:srgbClr val="C00000"/>
              </a:solidFill>
            </a:endParaRPr>
          </a:p>
        </p:txBody>
      </p:sp>
    </p:spTree>
    <p:extLst>
      <p:ext uri="{BB962C8B-B14F-4D97-AF65-F5344CB8AC3E}">
        <p14:creationId xmlns:p14="http://schemas.microsoft.com/office/powerpoint/2010/main" val="4134715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A155232-7E1D-45B0-881A-56DEA16B0DEF}"/>
              </a:ext>
            </a:extLst>
          </p:cNvPr>
          <p:cNvSpPr txBox="1"/>
          <p:nvPr/>
        </p:nvSpPr>
        <p:spPr>
          <a:xfrm>
            <a:off x="3912243" y="5564458"/>
            <a:ext cx="5231757" cy="1293542"/>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445910" y="274638"/>
            <a:ext cx="8229600" cy="1143000"/>
          </a:xfrm>
        </p:spPr>
        <p:txBody>
          <a:bodyPr/>
          <a:lstStyle/>
          <a:p>
            <a:r>
              <a:rPr lang="en-US" dirty="0">
                <a:solidFill>
                  <a:srgbClr val="953735"/>
                </a:solidFill>
                <a:latin typeface="Calibri" charset="0"/>
                <a:ea typeface="MS PGothic" charset="0"/>
              </a:rPr>
              <a:t>Student Headcount Trend</a:t>
            </a:r>
            <a:endParaRPr lang="en-US" dirty="0"/>
          </a:p>
        </p:txBody>
      </p:sp>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6" name="Slide Number Placeholder 5">
            <a:extLst>
              <a:ext uri="{FF2B5EF4-FFF2-40B4-BE49-F238E27FC236}">
                <a16:creationId xmlns:a16="http://schemas.microsoft.com/office/drawing/2014/main" id="{B12DBBFE-8C80-4848-B086-0054C7651A01}"/>
              </a:ext>
            </a:extLst>
          </p:cNvPr>
          <p:cNvSpPr>
            <a:spLocks noGrp="1"/>
          </p:cNvSpPr>
          <p:nvPr>
            <p:ph type="sldNum" sz="quarter" idx="12"/>
          </p:nvPr>
        </p:nvSpPr>
        <p:spPr/>
        <p:txBody>
          <a:bodyPr/>
          <a:lstStyle/>
          <a:p>
            <a:fld id="{18C5D8CD-322C-574E-AEB7-08FD264DEC2A}" type="slidenum">
              <a:rPr lang="en-US" smtClean="0"/>
              <a:t>16</a:t>
            </a:fld>
            <a:endParaRPr lang="en-US" dirty="0"/>
          </a:p>
        </p:txBody>
      </p:sp>
      <p:graphicFrame>
        <p:nvGraphicFramePr>
          <p:cNvPr id="9" name="Chart 8">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2234686668"/>
              </p:ext>
            </p:extLst>
          </p:nvPr>
        </p:nvGraphicFramePr>
        <p:xfrm>
          <a:off x="633941" y="1508971"/>
          <a:ext cx="7876117" cy="4586817"/>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D0AC0913-9C1E-4936-8E2E-03AA43E4B090}"/>
              </a:ext>
            </a:extLst>
          </p:cNvPr>
          <p:cNvSpPr txBox="1"/>
          <p:nvPr/>
        </p:nvSpPr>
        <p:spPr>
          <a:xfrm>
            <a:off x="1346569" y="2097619"/>
            <a:ext cx="577445" cy="246221"/>
          </a:xfrm>
          <a:prstGeom prst="rect">
            <a:avLst/>
          </a:prstGeom>
          <a:noFill/>
        </p:spPr>
        <p:txBody>
          <a:bodyPr wrap="square" rtlCol="0">
            <a:spAutoFit/>
          </a:bodyPr>
          <a:lstStyle/>
          <a:p>
            <a:r>
              <a:rPr lang="en-US" sz="1000" dirty="0"/>
              <a:t>27,303</a:t>
            </a:r>
          </a:p>
        </p:txBody>
      </p:sp>
      <p:sp>
        <p:nvSpPr>
          <p:cNvPr id="16" name="TextBox 15">
            <a:extLst>
              <a:ext uri="{FF2B5EF4-FFF2-40B4-BE49-F238E27FC236}">
                <a16:creationId xmlns:a16="http://schemas.microsoft.com/office/drawing/2014/main" id="{191B3461-B9AB-4926-B58D-74631AA67305}"/>
              </a:ext>
            </a:extLst>
          </p:cNvPr>
          <p:cNvSpPr txBox="1"/>
          <p:nvPr/>
        </p:nvSpPr>
        <p:spPr>
          <a:xfrm>
            <a:off x="3271957" y="2020776"/>
            <a:ext cx="577445" cy="246221"/>
          </a:xfrm>
          <a:prstGeom prst="rect">
            <a:avLst/>
          </a:prstGeom>
          <a:noFill/>
        </p:spPr>
        <p:txBody>
          <a:bodyPr wrap="square" rtlCol="0">
            <a:spAutoFit/>
          </a:bodyPr>
          <a:lstStyle/>
          <a:p>
            <a:r>
              <a:rPr lang="en-US" sz="1000" dirty="0"/>
              <a:t>27,937</a:t>
            </a:r>
          </a:p>
        </p:txBody>
      </p:sp>
      <p:sp>
        <p:nvSpPr>
          <p:cNvPr id="17" name="TextBox 16">
            <a:extLst>
              <a:ext uri="{FF2B5EF4-FFF2-40B4-BE49-F238E27FC236}">
                <a16:creationId xmlns:a16="http://schemas.microsoft.com/office/drawing/2014/main" id="{05ACFA91-734B-44F0-B2DD-B6C35682424D}"/>
              </a:ext>
            </a:extLst>
          </p:cNvPr>
          <p:cNvSpPr txBox="1"/>
          <p:nvPr/>
        </p:nvSpPr>
        <p:spPr>
          <a:xfrm>
            <a:off x="1971993" y="2098221"/>
            <a:ext cx="577445" cy="246221"/>
          </a:xfrm>
          <a:prstGeom prst="rect">
            <a:avLst/>
          </a:prstGeom>
          <a:noFill/>
        </p:spPr>
        <p:txBody>
          <a:bodyPr wrap="square" rtlCol="0">
            <a:spAutoFit/>
          </a:bodyPr>
          <a:lstStyle/>
          <a:p>
            <a:r>
              <a:rPr lang="en-US" sz="1000" dirty="0"/>
              <a:t>27,278</a:t>
            </a:r>
          </a:p>
        </p:txBody>
      </p:sp>
      <p:sp>
        <p:nvSpPr>
          <p:cNvPr id="18" name="TextBox 17">
            <a:extLst>
              <a:ext uri="{FF2B5EF4-FFF2-40B4-BE49-F238E27FC236}">
                <a16:creationId xmlns:a16="http://schemas.microsoft.com/office/drawing/2014/main" id="{CC5FA375-38A9-48CB-A0E3-E1F027F29045}"/>
              </a:ext>
            </a:extLst>
          </p:cNvPr>
          <p:cNvSpPr txBox="1"/>
          <p:nvPr/>
        </p:nvSpPr>
        <p:spPr>
          <a:xfrm>
            <a:off x="2636642" y="2081446"/>
            <a:ext cx="577445" cy="246221"/>
          </a:xfrm>
          <a:prstGeom prst="rect">
            <a:avLst/>
          </a:prstGeom>
          <a:noFill/>
        </p:spPr>
        <p:txBody>
          <a:bodyPr wrap="square" rtlCol="0">
            <a:spAutoFit/>
          </a:bodyPr>
          <a:lstStyle/>
          <a:p>
            <a:r>
              <a:rPr lang="en-US" sz="1000" dirty="0"/>
              <a:t>27,445</a:t>
            </a:r>
          </a:p>
        </p:txBody>
      </p:sp>
      <p:sp>
        <p:nvSpPr>
          <p:cNvPr id="19" name="TextBox 18">
            <a:extLst>
              <a:ext uri="{FF2B5EF4-FFF2-40B4-BE49-F238E27FC236}">
                <a16:creationId xmlns:a16="http://schemas.microsoft.com/office/drawing/2014/main" id="{2C7588F9-B28A-4DDE-AD90-EB512F9D358E}"/>
              </a:ext>
            </a:extLst>
          </p:cNvPr>
          <p:cNvSpPr txBox="1"/>
          <p:nvPr/>
        </p:nvSpPr>
        <p:spPr>
          <a:xfrm>
            <a:off x="3923110" y="1936311"/>
            <a:ext cx="577445" cy="246221"/>
          </a:xfrm>
          <a:prstGeom prst="rect">
            <a:avLst/>
          </a:prstGeom>
          <a:noFill/>
        </p:spPr>
        <p:txBody>
          <a:bodyPr wrap="square" rtlCol="0">
            <a:spAutoFit/>
          </a:bodyPr>
          <a:lstStyle/>
          <a:p>
            <a:r>
              <a:rPr lang="en-US" sz="1000" dirty="0"/>
              <a:t>28,541</a:t>
            </a:r>
          </a:p>
        </p:txBody>
      </p:sp>
      <p:sp>
        <p:nvSpPr>
          <p:cNvPr id="20" name="TextBox 19">
            <a:extLst>
              <a:ext uri="{FF2B5EF4-FFF2-40B4-BE49-F238E27FC236}">
                <a16:creationId xmlns:a16="http://schemas.microsoft.com/office/drawing/2014/main" id="{BE320926-8AE3-4067-AAAF-CF7FD5C7837D}"/>
              </a:ext>
            </a:extLst>
          </p:cNvPr>
          <p:cNvSpPr txBox="1"/>
          <p:nvPr/>
        </p:nvSpPr>
        <p:spPr>
          <a:xfrm>
            <a:off x="4551157" y="1958335"/>
            <a:ext cx="577445" cy="246221"/>
          </a:xfrm>
          <a:prstGeom prst="rect">
            <a:avLst/>
          </a:prstGeom>
          <a:noFill/>
        </p:spPr>
        <p:txBody>
          <a:bodyPr wrap="square" rtlCol="0">
            <a:spAutoFit/>
          </a:bodyPr>
          <a:lstStyle/>
          <a:p>
            <a:r>
              <a:rPr lang="en-US" sz="1000" dirty="0"/>
              <a:t>28,582</a:t>
            </a:r>
          </a:p>
        </p:txBody>
      </p:sp>
      <p:sp>
        <p:nvSpPr>
          <p:cNvPr id="21" name="TextBox 20">
            <a:extLst>
              <a:ext uri="{FF2B5EF4-FFF2-40B4-BE49-F238E27FC236}">
                <a16:creationId xmlns:a16="http://schemas.microsoft.com/office/drawing/2014/main" id="{6462CD8A-5CE9-4660-A689-3F295689BD5F}"/>
              </a:ext>
            </a:extLst>
          </p:cNvPr>
          <p:cNvSpPr txBox="1"/>
          <p:nvPr/>
        </p:nvSpPr>
        <p:spPr>
          <a:xfrm>
            <a:off x="5206788" y="2020777"/>
            <a:ext cx="577445" cy="246221"/>
          </a:xfrm>
          <a:prstGeom prst="rect">
            <a:avLst/>
          </a:prstGeom>
          <a:noFill/>
        </p:spPr>
        <p:txBody>
          <a:bodyPr wrap="square" rtlCol="0">
            <a:spAutoFit/>
          </a:bodyPr>
          <a:lstStyle/>
          <a:p>
            <a:r>
              <a:rPr lang="en-US" sz="1000" dirty="0"/>
              <a:t>28,089</a:t>
            </a:r>
          </a:p>
        </p:txBody>
      </p:sp>
      <p:sp>
        <p:nvSpPr>
          <p:cNvPr id="22" name="TextBox 21">
            <a:extLst>
              <a:ext uri="{FF2B5EF4-FFF2-40B4-BE49-F238E27FC236}">
                <a16:creationId xmlns:a16="http://schemas.microsoft.com/office/drawing/2014/main" id="{D9F26380-BE39-492E-9418-C22E6675630F}"/>
              </a:ext>
            </a:extLst>
          </p:cNvPr>
          <p:cNvSpPr txBox="1"/>
          <p:nvPr/>
        </p:nvSpPr>
        <p:spPr>
          <a:xfrm>
            <a:off x="5834835" y="2043735"/>
            <a:ext cx="577445" cy="246221"/>
          </a:xfrm>
          <a:prstGeom prst="rect">
            <a:avLst/>
          </a:prstGeom>
          <a:noFill/>
        </p:spPr>
        <p:txBody>
          <a:bodyPr wrap="square" rtlCol="0">
            <a:spAutoFit/>
          </a:bodyPr>
          <a:lstStyle/>
          <a:p>
            <a:r>
              <a:rPr lang="en-US" sz="1000" dirty="0"/>
              <a:t>27,782</a:t>
            </a:r>
          </a:p>
        </p:txBody>
      </p:sp>
      <p:sp>
        <p:nvSpPr>
          <p:cNvPr id="23" name="TextBox 22">
            <a:extLst>
              <a:ext uri="{FF2B5EF4-FFF2-40B4-BE49-F238E27FC236}">
                <a16:creationId xmlns:a16="http://schemas.microsoft.com/office/drawing/2014/main" id="{7E20CDD6-B32B-4864-B70A-8AE9E3F94609}"/>
              </a:ext>
            </a:extLst>
          </p:cNvPr>
          <p:cNvSpPr txBox="1"/>
          <p:nvPr/>
        </p:nvSpPr>
        <p:spPr>
          <a:xfrm>
            <a:off x="502256" y="6077910"/>
            <a:ext cx="7974863" cy="523220"/>
          </a:xfrm>
          <a:prstGeom prst="rect">
            <a:avLst/>
          </a:prstGeom>
          <a:noFill/>
        </p:spPr>
        <p:txBody>
          <a:bodyPr wrap="square" rtlCol="0">
            <a:spAutoFit/>
          </a:bodyPr>
          <a:lstStyle/>
          <a:p>
            <a:r>
              <a:rPr lang="en-US" sz="1400" dirty="0">
                <a:solidFill>
                  <a:srgbClr val="953735"/>
                </a:solidFill>
                <a:latin typeface="Calibri" charset="0"/>
                <a:ea typeface="MS PGothic" charset="0"/>
                <a:cs typeface="+mj-cs"/>
              </a:rPr>
              <a:t>Note: Headcount above includes Norman Campus, OU-Tulsa Norman Campus Programs, and Extended Campus (primarily online classes offered through the College of Professional &amp; Continuing Studies).</a:t>
            </a:r>
          </a:p>
        </p:txBody>
      </p:sp>
      <p:sp>
        <p:nvSpPr>
          <p:cNvPr id="24" name="TextBox 23">
            <a:extLst>
              <a:ext uri="{FF2B5EF4-FFF2-40B4-BE49-F238E27FC236}">
                <a16:creationId xmlns:a16="http://schemas.microsoft.com/office/drawing/2014/main" id="{B3A66780-EBBE-4785-AF79-F060731E7A5A}"/>
              </a:ext>
            </a:extLst>
          </p:cNvPr>
          <p:cNvSpPr txBox="1"/>
          <p:nvPr/>
        </p:nvSpPr>
        <p:spPr>
          <a:xfrm>
            <a:off x="6468777" y="1985540"/>
            <a:ext cx="577445" cy="246221"/>
          </a:xfrm>
          <a:prstGeom prst="rect">
            <a:avLst/>
          </a:prstGeom>
          <a:noFill/>
        </p:spPr>
        <p:txBody>
          <a:bodyPr wrap="square" rtlCol="0">
            <a:spAutoFit/>
          </a:bodyPr>
          <a:lstStyle/>
          <a:p>
            <a:r>
              <a:rPr lang="en-US" sz="1000" dirty="0"/>
              <a:t>28,052</a:t>
            </a:r>
          </a:p>
        </p:txBody>
      </p:sp>
      <p:sp>
        <p:nvSpPr>
          <p:cNvPr id="27" name="TextBox 26">
            <a:extLst>
              <a:ext uri="{FF2B5EF4-FFF2-40B4-BE49-F238E27FC236}">
                <a16:creationId xmlns:a16="http://schemas.microsoft.com/office/drawing/2014/main" id="{5D5330A2-5D3E-463B-A00C-E7F69119B409}"/>
              </a:ext>
            </a:extLst>
          </p:cNvPr>
          <p:cNvSpPr txBox="1"/>
          <p:nvPr/>
        </p:nvSpPr>
        <p:spPr>
          <a:xfrm>
            <a:off x="7136542" y="1935621"/>
            <a:ext cx="577445" cy="246221"/>
          </a:xfrm>
          <a:prstGeom prst="rect">
            <a:avLst/>
          </a:prstGeom>
          <a:noFill/>
        </p:spPr>
        <p:txBody>
          <a:bodyPr wrap="square" rtlCol="0">
            <a:spAutoFit/>
          </a:bodyPr>
          <a:lstStyle/>
          <a:p>
            <a:r>
              <a:rPr lang="en-US" sz="1000" dirty="0"/>
              <a:t>28,320</a:t>
            </a:r>
          </a:p>
        </p:txBody>
      </p:sp>
      <p:sp>
        <p:nvSpPr>
          <p:cNvPr id="25" name="TextBox 24">
            <a:extLst>
              <a:ext uri="{FF2B5EF4-FFF2-40B4-BE49-F238E27FC236}">
                <a16:creationId xmlns:a16="http://schemas.microsoft.com/office/drawing/2014/main" id="{619E7D53-F41A-4F7B-AABE-7ADD597EBA17}"/>
              </a:ext>
            </a:extLst>
          </p:cNvPr>
          <p:cNvSpPr txBox="1"/>
          <p:nvPr/>
        </p:nvSpPr>
        <p:spPr>
          <a:xfrm>
            <a:off x="7751855" y="1865705"/>
            <a:ext cx="577445" cy="246221"/>
          </a:xfrm>
          <a:prstGeom prst="rect">
            <a:avLst/>
          </a:prstGeom>
          <a:noFill/>
        </p:spPr>
        <p:txBody>
          <a:bodyPr wrap="square" rtlCol="0">
            <a:spAutoFit/>
          </a:bodyPr>
          <a:lstStyle/>
          <a:p>
            <a:r>
              <a:rPr lang="en-US" sz="1000" dirty="0"/>
              <a:t>29,166</a:t>
            </a:r>
          </a:p>
        </p:txBody>
      </p:sp>
    </p:spTree>
    <p:extLst>
      <p:ext uri="{BB962C8B-B14F-4D97-AF65-F5344CB8AC3E}">
        <p14:creationId xmlns:p14="http://schemas.microsoft.com/office/powerpoint/2010/main" val="423179009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A59A33F-0187-4395-9AB1-256E28C9E94C}"/>
              </a:ext>
            </a:extLst>
          </p:cNvPr>
          <p:cNvSpPr txBox="1"/>
          <p:nvPr/>
        </p:nvSpPr>
        <p:spPr>
          <a:xfrm>
            <a:off x="3912243" y="5564458"/>
            <a:ext cx="5231757" cy="1293542"/>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445910" y="38336"/>
            <a:ext cx="8229600" cy="1143000"/>
          </a:xfrm>
        </p:spPr>
        <p:txBody>
          <a:bodyPr/>
          <a:lstStyle/>
          <a:p>
            <a:pPr algn="ctr"/>
            <a:r>
              <a:rPr lang="en-US" dirty="0">
                <a:solidFill>
                  <a:srgbClr val="953735"/>
                </a:solidFill>
                <a:latin typeface="Calibri" charset="0"/>
                <a:ea typeface="MS PGothic" charset="0"/>
              </a:rPr>
              <a:t>Student Retention and Graduation</a:t>
            </a:r>
          </a:p>
        </p:txBody>
      </p:sp>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6" name="Slide Number Placeholder 5">
            <a:extLst>
              <a:ext uri="{FF2B5EF4-FFF2-40B4-BE49-F238E27FC236}">
                <a16:creationId xmlns:a16="http://schemas.microsoft.com/office/drawing/2014/main" id="{B12DBBFE-8C80-4848-B086-0054C7651A01}"/>
              </a:ext>
            </a:extLst>
          </p:cNvPr>
          <p:cNvSpPr>
            <a:spLocks noGrp="1"/>
          </p:cNvSpPr>
          <p:nvPr>
            <p:ph type="sldNum" sz="quarter" idx="12"/>
          </p:nvPr>
        </p:nvSpPr>
        <p:spPr/>
        <p:txBody>
          <a:bodyPr/>
          <a:lstStyle/>
          <a:p>
            <a:fld id="{18C5D8CD-322C-574E-AEB7-08FD264DEC2A}" type="slidenum">
              <a:rPr lang="en-US" smtClean="0"/>
              <a:t>17</a:t>
            </a:fld>
            <a:endParaRPr lang="en-US" dirty="0"/>
          </a:p>
        </p:txBody>
      </p:sp>
      <p:sp>
        <p:nvSpPr>
          <p:cNvPr id="23" name="Content Placeholder 2">
            <a:extLst>
              <a:ext uri="{FF2B5EF4-FFF2-40B4-BE49-F238E27FC236}">
                <a16:creationId xmlns:a16="http://schemas.microsoft.com/office/drawing/2014/main" id="{BFDDEC5A-99D4-4865-B3C9-61DFCBF37F43}"/>
              </a:ext>
            </a:extLst>
          </p:cNvPr>
          <p:cNvSpPr>
            <a:spLocks noGrp="1"/>
          </p:cNvSpPr>
          <p:nvPr>
            <p:ph idx="1"/>
          </p:nvPr>
        </p:nvSpPr>
        <p:spPr>
          <a:xfrm>
            <a:off x="157118" y="6074476"/>
            <a:ext cx="8229600" cy="638013"/>
          </a:xfrm>
        </p:spPr>
        <p:txBody>
          <a:bodyPr>
            <a:normAutofit/>
          </a:bodyPr>
          <a:lstStyle/>
          <a:p>
            <a:pPr marL="0" indent="0">
              <a:buNone/>
            </a:pPr>
            <a:r>
              <a:rPr lang="en-US" sz="1400" dirty="0">
                <a:solidFill>
                  <a:srgbClr val="953735"/>
                </a:solidFill>
                <a:latin typeface="Calibri" charset="0"/>
                <a:ea typeface="MS PGothic" charset="0"/>
                <a:cs typeface="+mj-cs"/>
              </a:rPr>
              <a:t>Note: Students included in the report above are first-time, full-time freshmen.  </a:t>
            </a:r>
            <a:endParaRPr lang="en-US" sz="3600" dirty="0">
              <a:solidFill>
                <a:srgbClr val="953735"/>
              </a:solidFill>
              <a:latin typeface="Calibri" charset="0"/>
              <a:ea typeface="MS PGothic" charset="0"/>
              <a:cs typeface="+mj-cs"/>
            </a:endParaRPr>
          </a:p>
        </p:txBody>
      </p:sp>
      <p:graphicFrame>
        <p:nvGraphicFramePr>
          <p:cNvPr id="9" name="Chart 8">
            <a:extLst>
              <a:ext uri="{FF2B5EF4-FFF2-40B4-BE49-F238E27FC236}">
                <a16:creationId xmlns:a16="http://schemas.microsoft.com/office/drawing/2014/main" id="{D30916B1-26D7-44A5-930D-E3325D5ADFA2}"/>
              </a:ext>
            </a:extLst>
          </p:cNvPr>
          <p:cNvGraphicFramePr>
            <a:graphicFrameLocks/>
          </p:cNvGraphicFramePr>
          <p:nvPr>
            <p:extLst>
              <p:ext uri="{D42A27DB-BD31-4B8C-83A1-F6EECF244321}">
                <p14:modId xmlns:p14="http://schemas.microsoft.com/office/powerpoint/2010/main" val="1165432663"/>
              </p:ext>
            </p:extLst>
          </p:nvPr>
        </p:nvGraphicFramePr>
        <p:xfrm>
          <a:off x="720862" y="1037456"/>
          <a:ext cx="7645577" cy="490660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D9A7BE2-E904-49CD-89DD-700D0B252C86}"/>
              </a:ext>
            </a:extLst>
          </p:cNvPr>
          <p:cNvSpPr txBox="1"/>
          <p:nvPr/>
        </p:nvSpPr>
        <p:spPr>
          <a:xfrm>
            <a:off x="130926" y="4909331"/>
            <a:ext cx="1179871" cy="307777"/>
          </a:xfrm>
          <a:prstGeom prst="rect">
            <a:avLst/>
          </a:prstGeom>
          <a:noFill/>
          <a:ln>
            <a:solidFill>
              <a:srgbClr val="282828"/>
            </a:solidFill>
          </a:ln>
        </p:spPr>
        <p:txBody>
          <a:bodyPr wrap="square" rtlCol="0">
            <a:spAutoFit/>
          </a:bodyPr>
          <a:lstStyle/>
          <a:p>
            <a:pPr algn="ctr"/>
            <a:r>
              <a:rPr lang="en-US" sz="1400" dirty="0"/>
              <a:t>Fall Start</a:t>
            </a:r>
          </a:p>
        </p:txBody>
      </p:sp>
      <p:cxnSp>
        <p:nvCxnSpPr>
          <p:cNvPr id="7" name="Straight Arrow Connector 6">
            <a:extLst>
              <a:ext uri="{FF2B5EF4-FFF2-40B4-BE49-F238E27FC236}">
                <a16:creationId xmlns:a16="http://schemas.microsoft.com/office/drawing/2014/main" id="{8917C879-C432-4AF3-942E-D38E815D28E7}"/>
              </a:ext>
            </a:extLst>
          </p:cNvPr>
          <p:cNvCxnSpPr>
            <a:cxnSpLocks/>
            <a:stCxn id="3" idx="3"/>
          </p:cNvCxnSpPr>
          <p:nvPr/>
        </p:nvCxnSpPr>
        <p:spPr>
          <a:xfrm>
            <a:off x="1310797" y="5063220"/>
            <a:ext cx="1106627" cy="11137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A4E8449E-8A18-42CE-B236-0B874E79B448}"/>
              </a:ext>
            </a:extLst>
          </p:cNvPr>
          <p:cNvSpPr txBox="1"/>
          <p:nvPr/>
        </p:nvSpPr>
        <p:spPr>
          <a:xfrm>
            <a:off x="5770880" y="5613467"/>
            <a:ext cx="202070" cy="338554"/>
          </a:xfrm>
          <a:prstGeom prst="rect">
            <a:avLst/>
          </a:prstGeom>
          <a:noFill/>
        </p:spPr>
        <p:txBody>
          <a:bodyPr wrap="square" rtlCol="0">
            <a:spAutoFit/>
          </a:bodyPr>
          <a:lstStyle/>
          <a:p>
            <a:r>
              <a:rPr lang="en-US" sz="1600" dirty="0">
                <a:solidFill>
                  <a:schemeClr val="bg1">
                    <a:lumMod val="50000"/>
                  </a:schemeClr>
                </a:solidFill>
              </a:rPr>
              <a:t>*</a:t>
            </a:r>
          </a:p>
        </p:txBody>
      </p:sp>
      <p:sp>
        <p:nvSpPr>
          <p:cNvPr id="14" name="TextBox 13">
            <a:extLst>
              <a:ext uri="{FF2B5EF4-FFF2-40B4-BE49-F238E27FC236}">
                <a16:creationId xmlns:a16="http://schemas.microsoft.com/office/drawing/2014/main" id="{F1249F97-3359-48B1-9D6C-504DCA2AE1EA}"/>
              </a:ext>
            </a:extLst>
          </p:cNvPr>
          <p:cNvSpPr txBox="1"/>
          <p:nvPr/>
        </p:nvSpPr>
        <p:spPr>
          <a:xfrm>
            <a:off x="6644640" y="5421580"/>
            <a:ext cx="202070" cy="338554"/>
          </a:xfrm>
          <a:prstGeom prst="rect">
            <a:avLst/>
          </a:prstGeom>
          <a:noFill/>
        </p:spPr>
        <p:txBody>
          <a:bodyPr wrap="square" rtlCol="0">
            <a:spAutoFit/>
          </a:bodyPr>
          <a:lstStyle/>
          <a:p>
            <a:r>
              <a:rPr lang="en-US" sz="1600" dirty="0">
                <a:solidFill>
                  <a:schemeClr val="bg1">
                    <a:lumMod val="50000"/>
                  </a:schemeClr>
                </a:solidFill>
              </a:rPr>
              <a:t>*</a:t>
            </a:r>
          </a:p>
        </p:txBody>
      </p:sp>
      <p:sp>
        <p:nvSpPr>
          <p:cNvPr id="13" name="TextBox 12">
            <a:extLst>
              <a:ext uri="{FF2B5EF4-FFF2-40B4-BE49-F238E27FC236}">
                <a16:creationId xmlns:a16="http://schemas.microsoft.com/office/drawing/2014/main" id="{CDF774AF-D883-4C82-9DD0-2B4D271BC657}"/>
              </a:ext>
            </a:extLst>
          </p:cNvPr>
          <p:cNvSpPr txBox="1"/>
          <p:nvPr/>
        </p:nvSpPr>
        <p:spPr>
          <a:xfrm>
            <a:off x="6309360" y="6087591"/>
            <a:ext cx="2377440" cy="307777"/>
          </a:xfrm>
          <a:prstGeom prst="rect">
            <a:avLst/>
          </a:prstGeom>
          <a:noFill/>
        </p:spPr>
        <p:txBody>
          <a:bodyPr wrap="square" rtlCol="0">
            <a:spAutoFit/>
          </a:bodyPr>
          <a:lstStyle/>
          <a:p>
            <a:r>
              <a:rPr lang="en-US" sz="1400" dirty="0">
                <a:solidFill>
                  <a:srgbClr val="953735"/>
                </a:solidFill>
                <a:latin typeface="Calibri" charset="0"/>
                <a:ea typeface="MS PGothic" charset="0"/>
                <a:cs typeface="+mj-cs"/>
              </a:rPr>
              <a:t>* Available later in CY 2024.</a:t>
            </a:r>
          </a:p>
        </p:txBody>
      </p:sp>
    </p:spTree>
    <p:extLst>
      <p:ext uri="{BB962C8B-B14F-4D97-AF65-F5344CB8AC3E}">
        <p14:creationId xmlns:p14="http://schemas.microsoft.com/office/powerpoint/2010/main" val="21998579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10" y="410174"/>
            <a:ext cx="8229600" cy="1143000"/>
          </a:xfrm>
        </p:spPr>
        <p:txBody>
          <a:bodyPr/>
          <a:lstStyle/>
          <a:p>
            <a:r>
              <a:rPr lang="en-US" dirty="0">
                <a:solidFill>
                  <a:srgbClr val="953735"/>
                </a:solidFill>
                <a:latin typeface="Calibri" charset="0"/>
                <a:ea typeface="MS PGothic" charset="0"/>
              </a:rPr>
              <a:t>Survey Question #3</a:t>
            </a:r>
            <a:endParaRPr lang="en-US" dirty="0"/>
          </a:p>
        </p:txBody>
      </p:sp>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3" name="TextBox 2">
            <a:extLst>
              <a:ext uri="{FF2B5EF4-FFF2-40B4-BE49-F238E27FC236}">
                <a16:creationId xmlns:a16="http://schemas.microsoft.com/office/drawing/2014/main" id="{01C256D4-95DA-493E-BFF3-F02638B8F431}"/>
              </a:ext>
            </a:extLst>
          </p:cNvPr>
          <p:cNvSpPr txBox="1"/>
          <p:nvPr/>
        </p:nvSpPr>
        <p:spPr>
          <a:xfrm>
            <a:off x="4180114" y="5503817"/>
            <a:ext cx="4963886" cy="1354183"/>
          </a:xfrm>
          <a:prstGeom prst="rect">
            <a:avLst/>
          </a:prstGeom>
          <a:solidFill>
            <a:schemeClr val="bg1"/>
          </a:solidFill>
        </p:spPr>
        <p:txBody>
          <a:bodyPr wrap="square" rtlCol="0">
            <a:spAutoFit/>
          </a:bodyPr>
          <a:lstStyle/>
          <a:p>
            <a:endParaRPr lang="en-US" dirty="0"/>
          </a:p>
        </p:txBody>
      </p:sp>
      <p:sp>
        <p:nvSpPr>
          <p:cNvPr id="4" name="Slide Number Placeholder 3">
            <a:extLst>
              <a:ext uri="{FF2B5EF4-FFF2-40B4-BE49-F238E27FC236}">
                <a16:creationId xmlns:a16="http://schemas.microsoft.com/office/drawing/2014/main" id="{6B7915CB-BC39-469A-B62C-085FFD176D4E}"/>
              </a:ext>
            </a:extLst>
          </p:cNvPr>
          <p:cNvSpPr>
            <a:spLocks noGrp="1"/>
          </p:cNvSpPr>
          <p:nvPr>
            <p:ph type="sldNum" sz="quarter" idx="12"/>
          </p:nvPr>
        </p:nvSpPr>
        <p:spPr/>
        <p:txBody>
          <a:bodyPr/>
          <a:lstStyle/>
          <a:p>
            <a:fld id="{18C5D8CD-322C-574E-AEB7-08FD264DEC2A}" type="slidenum">
              <a:rPr lang="en-US" smtClean="0"/>
              <a:t>18</a:t>
            </a:fld>
            <a:endParaRPr lang="en-US" dirty="0"/>
          </a:p>
        </p:txBody>
      </p:sp>
      <p:sp>
        <p:nvSpPr>
          <p:cNvPr id="5" name="TextBox 4">
            <a:extLst>
              <a:ext uri="{FF2B5EF4-FFF2-40B4-BE49-F238E27FC236}">
                <a16:creationId xmlns:a16="http://schemas.microsoft.com/office/drawing/2014/main" id="{022B79A1-8F13-4CB7-B218-31B6B0CA19BA}"/>
              </a:ext>
            </a:extLst>
          </p:cNvPr>
          <p:cNvSpPr txBox="1"/>
          <p:nvPr/>
        </p:nvSpPr>
        <p:spPr>
          <a:xfrm>
            <a:off x="445910" y="1705022"/>
            <a:ext cx="8069580" cy="3600986"/>
          </a:xfrm>
          <a:prstGeom prst="rect">
            <a:avLst/>
          </a:prstGeom>
          <a:noFill/>
        </p:spPr>
        <p:txBody>
          <a:bodyPr wrap="square" rtlCol="0">
            <a:spAutoFit/>
          </a:bodyPr>
          <a:lstStyle/>
          <a:p>
            <a:r>
              <a:rPr lang="en-US" sz="2000" dirty="0">
                <a:solidFill>
                  <a:srgbClr val="953735"/>
                </a:solidFill>
                <a:latin typeface="Calibri" charset="0"/>
                <a:ea typeface="MS PGothic" charset="0"/>
                <a:cs typeface="+mj-cs"/>
              </a:rPr>
              <a:t>Q: Approximately how much additional tuition is generated from a 1% increase in the student retention rate?</a:t>
            </a:r>
          </a:p>
          <a:p>
            <a:pPr algn="just"/>
            <a:endParaRPr lang="en-US" dirty="0">
              <a:solidFill>
                <a:srgbClr val="953735"/>
              </a:solidFill>
              <a:latin typeface="Calibri" charset="0"/>
              <a:ea typeface="MS PGothic" charset="0"/>
              <a:cs typeface="+mj-cs"/>
            </a:endParaRPr>
          </a:p>
          <a:p>
            <a:pPr marL="342900" indent="-342900" algn="just">
              <a:buAutoNum type="alphaUcPeriod"/>
            </a:pPr>
            <a:r>
              <a:rPr lang="en-US" sz="2000" dirty="0">
                <a:solidFill>
                  <a:srgbClr val="953735"/>
                </a:solidFill>
                <a:latin typeface="Calibri" charset="0"/>
                <a:ea typeface="MS PGothic" charset="0"/>
                <a:cs typeface="+mj-cs"/>
              </a:rPr>
              <a:t>$50,000</a:t>
            </a:r>
          </a:p>
          <a:p>
            <a:pPr marL="342900" indent="-342900" algn="just">
              <a:buAutoNum type="alphaUcPeriod"/>
            </a:pPr>
            <a:endParaRPr lang="en-US" sz="2000" dirty="0">
              <a:solidFill>
                <a:srgbClr val="953735"/>
              </a:solidFill>
              <a:latin typeface="Calibri" charset="0"/>
              <a:ea typeface="MS PGothic" charset="0"/>
              <a:cs typeface="+mj-cs"/>
            </a:endParaRPr>
          </a:p>
          <a:p>
            <a:pPr marL="342900" indent="-342900" algn="just">
              <a:buAutoNum type="alphaUcPeriod"/>
            </a:pPr>
            <a:r>
              <a:rPr lang="en-US" sz="2000" dirty="0">
                <a:solidFill>
                  <a:srgbClr val="953735"/>
                </a:solidFill>
                <a:latin typeface="Calibri" charset="0"/>
                <a:ea typeface="MS PGothic" charset="0"/>
                <a:cs typeface="+mj-cs"/>
              </a:rPr>
              <a:t>$200,000</a:t>
            </a:r>
          </a:p>
          <a:p>
            <a:pPr marL="342900" indent="-342900" algn="just">
              <a:buAutoNum type="alphaUcPeriod"/>
            </a:pPr>
            <a:endParaRPr lang="en-US" sz="2000" dirty="0">
              <a:solidFill>
                <a:srgbClr val="953735"/>
              </a:solidFill>
              <a:latin typeface="Calibri" charset="0"/>
              <a:ea typeface="MS PGothic" charset="0"/>
              <a:cs typeface="+mj-cs"/>
            </a:endParaRPr>
          </a:p>
          <a:p>
            <a:pPr marL="342900" indent="-342900" algn="just">
              <a:buAutoNum type="alphaUcPeriod"/>
            </a:pPr>
            <a:r>
              <a:rPr lang="en-US" sz="2000" dirty="0">
                <a:solidFill>
                  <a:srgbClr val="953735"/>
                </a:solidFill>
                <a:latin typeface="Calibri" charset="0"/>
                <a:ea typeface="MS PGothic" charset="0"/>
                <a:cs typeface="+mj-cs"/>
              </a:rPr>
              <a:t>$400,000</a:t>
            </a:r>
          </a:p>
          <a:p>
            <a:pPr marL="342900" indent="-342900" algn="just">
              <a:buAutoNum type="alphaUcPeriod"/>
            </a:pPr>
            <a:endParaRPr lang="en-US" sz="2000" dirty="0">
              <a:solidFill>
                <a:srgbClr val="953735"/>
              </a:solidFill>
              <a:latin typeface="Calibri" charset="0"/>
              <a:ea typeface="MS PGothic" charset="0"/>
              <a:cs typeface="+mj-cs"/>
            </a:endParaRPr>
          </a:p>
          <a:p>
            <a:pPr marL="342900" indent="-342900" algn="just">
              <a:buAutoNum type="alphaUcPeriod"/>
            </a:pPr>
            <a:r>
              <a:rPr lang="en-US" sz="2000" dirty="0">
                <a:solidFill>
                  <a:srgbClr val="953735"/>
                </a:solidFill>
                <a:latin typeface="Calibri" charset="0"/>
                <a:ea typeface="MS PGothic" charset="0"/>
                <a:cs typeface="+mj-cs"/>
              </a:rPr>
              <a:t>$600,000</a:t>
            </a:r>
          </a:p>
          <a:p>
            <a:pPr marL="342900" indent="-342900" algn="just">
              <a:buAutoNum type="alphaUcPeriod"/>
            </a:pPr>
            <a:endParaRPr lang="en-US" dirty="0">
              <a:solidFill>
                <a:srgbClr val="953735"/>
              </a:solidFill>
              <a:latin typeface="Calibri" charset="0"/>
              <a:ea typeface="MS PGothic" charset="0"/>
              <a:cs typeface="+mj-cs"/>
            </a:endParaRPr>
          </a:p>
          <a:p>
            <a:endParaRPr lang="en-US" sz="1400" dirty="0">
              <a:solidFill>
                <a:srgbClr val="C00000"/>
              </a:solidFill>
            </a:endParaRPr>
          </a:p>
        </p:txBody>
      </p:sp>
      <p:sp>
        <p:nvSpPr>
          <p:cNvPr id="7" name="TextBox 6">
            <a:extLst>
              <a:ext uri="{FF2B5EF4-FFF2-40B4-BE49-F238E27FC236}">
                <a16:creationId xmlns:a16="http://schemas.microsoft.com/office/drawing/2014/main" id="{257B93C0-5E38-4038-9984-5079C0BE319B}"/>
              </a:ext>
            </a:extLst>
          </p:cNvPr>
          <p:cNvSpPr txBox="1"/>
          <p:nvPr/>
        </p:nvSpPr>
        <p:spPr>
          <a:xfrm>
            <a:off x="445910" y="5332706"/>
            <a:ext cx="8069580" cy="400110"/>
          </a:xfrm>
          <a:prstGeom prst="rect">
            <a:avLst/>
          </a:prstGeom>
          <a:noFill/>
        </p:spPr>
        <p:txBody>
          <a:bodyPr wrap="square" rtlCol="0">
            <a:spAutoFit/>
          </a:bodyPr>
          <a:lstStyle/>
          <a:p>
            <a:pPr algn="just"/>
            <a:r>
              <a:rPr lang="en-US" sz="2000" b="1" dirty="0">
                <a:solidFill>
                  <a:srgbClr val="953735"/>
                </a:solidFill>
                <a:latin typeface="Calibri" charset="0"/>
                <a:ea typeface="MS PGothic" charset="0"/>
                <a:cs typeface="+mj-cs"/>
              </a:rPr>
              <a:t>Answer: C, $400,000</a:t>
            </a:r>
            <a:endParaRPr lang="en-US" sz="1400" b="1" dirty="0">
              <a:solidFill>
                <a:srgbClr val="C00000"/>
              </a:solidFill>
            </a:endParaRPr>
          </a:p>
        </p:txBody>
      </p:sp>
    </p:spTree>
    <p:extLst>
      <p:ext uri="{BB962C8B-B14F-4D97-AF65-F5344CB8AC3E}">
        <p14:creationId xmlns:p14="http://schemas.microsoft.com/office/powerpoint/2010/main" val="20409594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10" y="410174"/>
            <a:ext cx="8229600" cy="1143000"/>
          </a:xfrm>
        </p:spPr>
        <p:txBody>
          <a:bodyPr/>
          <a:lstStyle/>
          <a:p>
            <a:r>
              <a:rPr lang="en-US" dirty="0">
                <a:solidFill>
                  <a:srgbClr val="953735"/>
                </a:solidFill>
                <a:latin typeface="Calibri" charset="0"/>
                <a:ea typeface="MS PGothic" charset="0"/>
              </a:rPr>
              <a:t>Survey Question #4</a:t>
            </a:r>
            <a:endParaRPr lang="en-US" dirty="0"/>
          </a:p>
        </p:txBody>
      </p:sp>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3" name="TextBox 2">
            <a:extLst>
              <a:ext uri="{FF2B5EF4-FFF2-40B4-BE49-F238E27FC236}">
                <a16:creationId xmlns:a16="http://schemas.microsoft.com/office/drawing/2014/main" id="{01C256D4-95DA-493E-BFF3-F02638B8F431}"/>
              </a:ext>
            </a:extLst>
          </p:cNvPr>
          <p:cNvSpPr txBox="1"/>
          <p:nvPr/>
        </p:nvSpPr>
        <p:spPr>
          <a:xfrm>
            <a:off x="4180114" y="5503817"/>
            <a:ext cx="4963886" cy="1354183"/>
          </a:xfrm>
          <a:prstGeom prst="rect">
            <a:avLst/>
          </a:prstGeom>
          <a:solidFill>
            <a:schemeClr val="bg1"/>
          </a:solidFill>
        </p:spPr>
        <p:txBody>
          <a:bodyPr wrap="square" rtlCol="0">
            <a:spAutoFit/>
          </a:bodyPr>
          <a:lstStyle/>
          <a:p>
            <a:endParaRPr lang="en-US" dirty="0"/>
          </a:p>
        </p:txBody>
      </p:sp>
      <p:sp>
        <p:nvSpPr>
          <p:cNvPr id="4" name="Slide Number Placeholder 3">
            <a:extLst>
              <a:ext uri="{FF2B5EF4-FFF2-40B4-BE49-F238E27FC236}">
                <a16:creationId xmlns:a16="http://schemas.microsoft.com/office/drawing/2014/main" id="{6B7915CB-BC39-469A-B62C-085FFD176D4E}"/>
              </a:ext>
            </a:extLst>
          </p:cNvPr>
          <p:cNvSpPr>
            <a:spLocks noGrp="1"/>
          </p:cNvSpPr>
          <p:nvPr>
            <p:ph type="sldNum" sz="quarter" idx="12"/>
          </p:nvPr>
        </p:nvSpPr>
        <p:spPr/>
        <p:txBody>
          <a:bodyPr/>
          <a:lstStyle/>
          <a:p>
            <a:fld id="{18C5D8CD-322C-574E-AEB7-08FD264DEC2A}" type="slidenum">
              <a:rPr lang="en-US" smtClean="0"/>
              <a:t>19</a:t>
            </a:fld>
            <a:endParaRPr lang="en-US" dirty="0"/>
          </a:p>
        </p:txBody>
      </p:sp>
      <p:sp>
        <p:nvSpPr>
          <p:cNvPr id="5" name="TextBox 4">
            <a:extLst>
              <a:ext uri="{FF2B5EF4-FFF2-40B4-BE49-F238E27FC236}">
                <a16:creationId xmlns:a16="http://schemas.microsoft.com/office/drawing/2014/main" id="{022B79A1-8F13-4CB7-B218-31B6B0CA19BA}"/>
              </a:ext>
            </a:extLst>
          </p:cNvPr>
          <p:cNvSpPr txBox="1"/>
          <p:nvPr/>
        </p:nvSpPr>
        <p:spPr>
          <a:xfrm>
            <a:off x="445910" y="1705022"/>
            <a:ext cx="8069580" cy="3046988"/>
          </a:xfrm>
          <a:prstGeom prst="rect">
            <a:avLst/>
          </a:prstGeom>
          <a:noFill/>
        </p:spPr>
        <p:txBody>
          <a:bodyPr wrap="square" rtlCol="0">
            <a:spAutoFit/>
          </a:bodyPr>
          <a:lstStyle/>
          <a:p>
            <a:pPr algn="just"/>
            <a:r>
              <a:rPr lang="en-US" sz="2000" dirty="0">
                <a:solidFill>
                  <a:srgbClr val="953735"/>
                </a:solidFill>
                <a:latin typeface="Calibri" charset="0"/>
                <a:ea typeface="MS PGothic" charset="0"/>
                <a:cs typeface="+mj-cs"/>
              </a:rPr>
              <a:t>Q: What percent of first-time freshman graduate </a:t>
            </a:r>
            <a:r>
              <a:rPr lang="en-US" sz="2000" b="1" u="sng" dirty="0">
                <a:solidFill>
                  <a:srgbClr val="953735"/>
                </a:solidFill>
                <a:latin typeface="Calibri" charset="0"/>
                <a:ea typeface="MS PGothic" charset="0"/>
                <a:cs typeface="+mj-cs"/>
              </a:rPr>
              <a:t>without</a:t>
            </a:r>
            <a:r>
              <a:rPr lang="en-US" sz="2000" dirty="0">
                <a:solidFill>
                  <a:srgbClr val="953735"/>
                </a:solidFill>
                <a:latin typeface="Calibri" charset="0"/>
                <a:ea typeface="MS PGothic" charset="0"/>
                <a:cs typeface="+mj-cs"/>
              </a:rPr>
              <a:t> any student debt?</a:t>
            </a:r>
          </a:p>
          <a:p>
            <a:pPr algn="just"/>
            <a:endParaRPr lang="en-US" dirty="0">
              <a:solidFill>
                <a:srgbClr val="953735"/>
              </a:solidFill>
              <a:latin typeface="Calibri" charset="0"/>
              <a:ea typeface="MS PGothic" charset="0"/>
              <a:cs typeface="+mj-cs"/>
            </a:endParaRPr>
          </a:p>
          <a:p>
            <a:pPr marL="342900" indent="-342900" algn="just">
              <a:buAutoNum type="alphaUcPeriod"/>
            </a:pPr>
            <a:r>
              <a:rPr lang="en-US" sz="2000" dirty="0">
                <a:solidFill>
                  <a:srgbClr val="953735"/>
                </a:solidFill>
                <a:latin typeface="Calibri" charset="0"/>
                <a:ea typeface="MS PGothic" charset="0"/>
                <a:cs typeface="+mj-cs"/>
              </a:rPr>
              <a:t>25%</a:t>
            </a:r>
          </a:p>
          <a:p>
            <a:pPr marL="342900" indent="-342900" algn="just">
              <a:buAutoNum type="alphaUcPeriod"/>
            </a:pPr>
            <a:endParaRPr lang="en-US" sz="2000" dirty="0">
              <a:solidFill>
                <a:srgbClr val="953735"/>
              </a:solidFill>
              <a:latin typeface="Calibri" charset="0"/>
              <a:ea typeface="MS PGothic" charset="0"/>
              <a:cs typeface="+mj-cs"/>
            </a:endParaRPr>
          </a:p>
          <a:p>
            <a:pPr marL="342900" indent="-342900" algn="just">
              <a:buAutoNum type="alphaUcPeriod"/>
            </a:pPr>
            <a:r>
              <a:rPr lang="en-US" sz="2000" dirty="0">
                <a:solidFill>
                  <a:srgbClr val="953735"/>
                </a:solidFill>
                <a:latin typeface="Calibri" charset="0"/>
                <a:ea typeface="MS PGothic" charset="0"/>
                <a:cs typeface="+mj-cs"/>
              </a:rPr>
              <a:t>45%</a:t>
            </a:r>
          </a:p>
          <a:p>
            <a:pPr marL="342900" indent="-342900" algn="just">
              <a:buAutoNum type="alphaUcPeriod"/>
            </a:pPr>
            <a:endParaRPr lang="en-US" sz="2000" dirty="0">
              <a:solidFill>
                <a:srgbClr val="953735"/>
              </a:solidFill>
              <a:latin typeface="Calibri" charset="0"/>
              <a:ea typeface="MS PGothic" charset="0"/>
              <a:cs typeface="+mj-cs"/>
            </a:endParaRPr>
          </a:p>
          <a:p>
            <a:pPr marL="342900" indent="-342900" algn="just">
              <a:buAutoNum type="alphaUcPeriod"/>
            </a:pPr>
            <a:r>
              <a:rPr lang="en-US" sz="2000" dirty="0">
                <a:solidFill>
                  <a:srgbClr val="953735"/>
                </a:solidFill>
                <a:latin typeface="Calibri" charset="0"/>
                <a:ea typeface="MS PGothic" charset="0"/>
                <a:cs typeface="+mj-cs"/>
              </a:rPr>
              <a:t>55%</a:t>
            </a:r>
          </a:p>
          <a:p>
            <a:pPr marL="342900" indent="-342900" algn="just">
              <a:buAutoNum type="alphaUcPeriod"/>
            </a:pPr>
            <a:endParaRPr lang="en-US" sz="2000" dirty="0">
              <a:solidFill>
                <a:srgbClr val="953735"/>
              </a:solidFill>
              <a:latin typeface="Calibri" charset="0"/>
              <a:ea typeface="MS PGothic" charset="0"/>
              <a:cs typeface="+mj-cs"/>
            </a:endParaRPr>
          </a:p>
          <a:p>
            <a:pPr marL="342900" indent="-342900" algn="just">
              <a:buAutoNum type="alphaUcPeriod"/>
            </a:pPr>
            <a:r>
              <a:rPr lang="en-US" sz="2000" dirty="0">
                <a:solidFill>
                  <a:srgbClr val="953735"/>
                </a:solidFill>
                <a:latin typeface="Calibri" charset="0"/>
                <a:ea typeface="MS PGothic" charset="0"/>
                <a:cs typeface="+mj-cs"/>
              </a:rPr>
              <a:t>65%</a:t>
            </a:r>
            <a:endParaRPr lang="en-US" sz="2000" dirty="0">
              <a:solidFill>
                <a:srgbClr val="C00000"/>
              </a:solidFill>
            </a:endParaRPr>
          </a:p>
          <a:p>
            <a:endParaRPr lang="en-US" sz="1400" dirty="0">
              <a:solidFill>
                <a:srgbClr val="C00000"/>
              </a:solidFill>
            </a:endParaRPr>
          </a:p>
        </p:txBody>
      </p:sp>
      <p:sp>
        <p:nvSpPr>
          <p:cNvPr id="7" name="TextBox 6">
            <a:extLst>
              <a:ext uri="{FF2B5EF4-FFF2-40B4-BE49-F238E27FC236}">
                <a16:creationId xmlns:a16="http://schemas.microsoft.com/office/drawing/2014/main" id="{16CAC5DC-F1DE-49A6-8F2D-8A4424EDCD89}"/>
              </a:ext>
            </a:extLst>
          </p:cNvPr>
          <p:cNvSpPr txBox="1"/>
          <p:nvPr/>
        </p:nvSpPr>
        <p:spPr>
          <a:xfrm>
            <a:off x="445910" y="5668928"/>
            <a:ext cx="8069580" cy="400110"/>
          </a:xfrm>
          <a:prstGeom prst="rect">
            <a:avLst/>
          </a:prstGeom>
          <a:noFill/>
        </p:spPr>
        <p:txBody>
          <a:bodyPr wrap="square" rtlCol="0">
            <a:spAutoFit/>
          </a:bodyPr>
          <a:lstStyle/>
          <a:p>
            <a:pPr algn="just"/>
            <a:r>
              <a:rPr lang="en-US" sz="2000" b="1" dirty="0">
                <a:solidFill>
                  <a:srgbClr val="953735"/>
                </a:solidFill>
                <a:latin typeface="Calibri" charset="0"/>
                <a:ea typeface="MS PGothic" charset="0"/>
                <a:cs typeface="+mj-cs"/>
              </a:rPr>
              <a:t>Answer: C, 55%</a:t>
            </a:r>
            <a:endParaRPr lang="en-US" sz="1400" b="1" dirty="0">
              <a:solidFill>
                <a:srgbClr val="C00000"/>
              </a:solidFill>
            </a:endParaRPr>
          </a:p>
        </p:txBody>
      </p:sp>
    </p:spTree>
    <p:extLst>
      <p:ext uri="{BB962C8B-B14F-4D97-AF65-F5344CB8AC3E}">
        <p14:creationId xmlns:p14="http://schemas.microsoft.com/office/powerpoint/2010/main" val="24056505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6" name="Content Placeholder 2"/>
          <p:cNvSpPr>
            <a:spLocks noGrp="1"/>
          </p:cNvSpPr>
          <p:nvPr>
            <p:ph idx="1"/>
          </p:nvPr>
        </p:nvSpPr>
        <p:spPr>
          <a:xfrm>
            <a:off x="457200" y="1570235"/>
            <a:ext cx="8229600" cy="3894900"/>
          </a:xfrm>
        </p:spPr>
        <p:txBody>
          <a:bodyPr>
            <a:normAutofit/>
          </a:bodyPr>
          <a:lstStyle/>
          <a:p>
            <a:r>
              <a:rPr lang="en-US" dirty="0">
                <a:solidFill>
                  <a:srgbClr val="953735"/>
                </a:solidFill>
                <a:latin typeface="Calibri" charset="0"/>
                <a:ea typeface="MS PGothic" charset="0"/>
                <a:cs typeface="+mj-cs"/>
              </a:rPr>
              <a:t>Budget Information</a:t>
            </a:r>
          </a:p>
          <a:p>
            <a:endParaRPr lang="en-US" sz="2400" dirty="0">
              <a:solidFill>
                <a:srgbClr val="953735"/>
              </a:solidFill>
              <a:latin typeface="Calibri" charset="0"/>
              <a:ea typeface="MS PGothic" charset="0"/>
              <a:cs typeface="+mj-cs"/>
            </a:endParaRPr>
          </a:p>
          <a:p>
            <a:r>
              <a:rPr lang="en-US" dirty="0">
                <a:solidFill>
                  <a:srgbClr val="953735"/>
                </a:solidFill>
                <a:latin typeface="Calibri" charset="0"/>
                <a:ea typeface="MS PGothic" charset="0"/>
                <a:cs typeface="+mj-cs"/>
              </a:rPr>
              <a:t>Sources and Uses of Funds</a:t>
            </a:r>
          </a:p>
          <a:p>
            <a:endParaRPr lang="en-US" sz="2400" dirty="0">
              <a:solidFill>
                <a:srgbClr val="953735"/>
              </a:solidFill>
              <a:latin typeface="Calibri" charset="0"/>
              <a:ea typeface="MS PGothic" charset="0"/>
              <a:cs typeface="+mj-cs"/>
            </a:endParaRPr>
          </a:p>
          <a:p>
            <a:r>
              <a:rPr lang="en-US" dirty="0">
                <a:solidFill>
                  <a:srgbClr val="953735"/>
                </a:solidFill>
                <a:latin typeface="Calibri" charset="0"/>
                <a:ea typeface="MS PGothic" charset="0"/>
              </a:rPr>
              <a:t>Key Financial Metrics</a:t>
            </a:r>
            <a:endParaRPr lang="en-US" dirty="0">
              <a:solidFill>
                <a:srgbClr val="953735"/>
              </a:solidFill>
              <a:latin typeface="Calibri" charset="0"/>
              <a:ea typeface="MS PGothic" charset="0"/>
              <a:cs typeface="+mj-cs"/>
            </a:endParaRPr>
          </a:p>
          <a:p>
            <a:endParaRPr lang="en-US" dirty="0">
              <a:solidFill>
                <a:srgbClr val="953735"/>
              </a:solidFill>
              <a:latin typeface="Calibri" charset="0"/>
              <a:ea typeface="MS PGothic" charset="0"/>
              <a:cs typeface="+mj-cs"/>
            </a:endParaRPr>
          </a:p>
        </p:txBody>
      </p:sp>
      <p:sp>
        <p:nvSpPr>
          <p:cNvPr id="2" name="TextBox 1">
            <a:extLst>
              <a:ext uri="{FF2B5EF4-FFF2-40B4-BE49-F238E27FC236}">
                <a16:creationId xmlns:a16="http://schemas.microsoft.com/office/drawing/2014/main" id="{EEEB4740-AB15-492A-B00E-F935C368DAD2}"/>
              </a:ext>
            </a:extLst>
          </p:cNvPr>
          <p:cNvSpPr txBox="1"/>
          <p:nvPr/>
        </p:nvSpPr>
        <p:spPr>
          <a:xfrm>
            <a:off x="4188823" y="5303520"/>
            <a:ext cx="4955177" cy="1554480"/>
          </a:xfrm>
          <a:prstGeom prst="rect">
            <a:avLst/>
          </a:prstGeom>
          <a:solidFill>
            <a:schemeClr val="bg1"/>
          </a:solidFill>
        </p:spPr>
        <p:txBody>
          <a:bodyPr wrap="square" rtlCol="0">
            <a:spAutoFit/>
          </a:bodyPr>
          <a:lstStyle/>
          <a:p>
            <a:endParaRPr lang="en-US" dirty="0"/>
          </a:p>
        </p:txBody>
      </p:sp>
      <p:sp>
        <p:nvSpPr>
          <p:cNvPr id="5" name="Title 1">
            <a:extLst>
              <a:ext uri="{FF2B5EF4-FFF2-40B4-BE49-F238E27FC236}">
                <a16:creationId xmlns:a16="http://schemas.microsoft.com/office/drawing/2014/main" id="{1066A0DC-2E03-45B4-9EEF-2CBE89F96149}"/>
              </a:ext>
            </a:extLst>
          </p:cNvPr>
          <p:cNvSpPr>
            <a:spLocks noGrp="1"/>
          </p:cNvSpPr>
          <p:nvPr>
            <p:ph type="title"/>
          </p:nvPr>
        </p:nvSpPr>
        <p:spPr>
          <a:xfrm>
            <a:off x="445910" y="274638"/>
            <a:ext cx="8229600" cy="1143000"/>
          </a:xfrm>
        </p:spPr>
        <p:txBody>
          <a:bodyPr>
            <a:normAutofit/>
          </a:bodyPr>
          <a:lstStyle/>
          <a:p>
            <a:r>
              <a:rPr lang="en-US" dirty="0">
                <a:solidFill>
                  <a:srgbClr val="953735"/>
                </a:solidFill>
                <a:latin typeface="Calibri" charset="0"/>
                <a:ea typeface="MS PGothic" charset="0"/>
              </a:rPr>
              <a:t>What We’ll Cover</a:t>
            </a:r>
            <a:endParaRPr lang="en-US" dirty="0"/>
          </a:p>
        </p:txBody>
      </p:sp>
      <p:sp>
        <p:nvSpPr>
          <p:cNvPr id="3" name="Slide Number Placeholder 2">
            <a:extLst>
              <a:ext uri="{FF2B5EF4-FFF2-40B4-BE49-F238E27FC236}">
                <a16:creationId xmlns:a16="http://schemas.microsoft.com/office/drawing/2014/main" id="{7FCA554B-5016-4E8E-8054-E654ADE99434}"/>
              </a:ext>
            </a:extLst>
          </p:cNvPr>
          <p:cNvSpPr>
            <a:spLocks noGrp="1"/>
          </p:cNvSpPr>
          <p:nvPr>
            <p:ph type="sldNum" sz="quarter" idx="12"/>
          </p:nvPr>
        </p:nvSpPr>
        <p:spPr/>
        <p:txBody>
          <a:bodyPr/>
          <a:lstStyle/>
          <a:p>
            <a:fld id="{18C5D8CD-322C-574E-AEB7-08FD264DEC2A}" type="slidenum">
              <a:rPr lang="en-US" smtClean="0"/>
              <a:t>2</a:t>
            </a:fld>
            <a:endParaRPr lang="en-US" dirty="0"/>
          </a:p>
        </p:txBody>
      </p:sp>
    </p:spTree>
    <p:extLst>
      <p:ext uri="{BB962C8B-B14F-4D97-AF65-F5344CB8AC3E}">
        <p14:creationId xmlns:p14="http://schemas.microsoft.com/office/powerpoint/2010/main" val="39225444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A155232-7E1D-45B0-881A-56DEA16B0DEF}"/>
              </a:ext>
            </a:extLst>
          </p:cNvPr>
          <p:cNvSpPr txBox="1"/>
          <p:nvPr/>
        </p:nvSpPr>
        <p:spPr>
          <a:xfrm>
            <a:off x="3912243" y="5564458"/>
            <a:ext cx="5231757" cy="1293542"/>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445910" y="274638"/>
            <a:ext cx="8229600" cy="1143000"/>
          </a:xfrm>
        </p:spPr>
        <p:txBody>
          <a:bodyPr/>
          <a:lstStyle/>
          <a:p>
            <a:r>
              <a:rPr lang="en-US" dirty="0">
                <a:solidFill>
                  <a:srgbClr val="953735"/>
                </a:solidFill>
                <a:latin typeface="Calibri" charset="0"/>
                <a:ea typeface="MS PGothic" charset="0"/>
              </a:rPr>
              <a:t>Student Debt Information</a:t>
            </a:r>
            <a:endParaRPr lang="en-US" dirty="0"/>
          </a:p>
        </p:txBody>
      </p:sp>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6" name="Slide Number Placeholder 5">
            <a:extLst>
              <a:ext uri="{FF2B5EF4-FFF2-40B4-BE49-F238E27FC236}">
                <a16:creationId xmlns:a16="http://schemas.microsoft.com/office/drawing/2014/main" id="{B12DBBFE-8C80-4848-B086-0054C7651A01}"/>
              </a:ext>
            </a:extLst>
          </p:cNvPr>
          <p:cNvSpPr>
            <a:spLocks noGrp="1"/>
          </p:cNvSpPr>
          <p:nvPr>
            <p:ph type="sldNum" sz="quarter" idx="12"/>
          </p:nvPr>
        </p:nvSpPr>
        <p:spPr/>
        <p:txBody>
          <a:bodyPr/>
          <a:lstStyle/>
          <a:p>
            <a:fld id="{18C5D8CD-322C-574E-AEB7-08FD264DEC2A}" type="slidenum">
              <a:rPr lang="en-US" smtClean="0"/>
              <a:t>20</a:t>
            </a:fld>
            <a:endParaRPr lang="en-US" dirty="0"/>
          </a:p>
        </p:txBody>
      </p:sp>
      <p:sp>
        <p:nvSpPr>
          <p:cNvPr id="23" name="Content Placeholder 2">
            <a:extLst>
              <a:ext uri="{FF2B5EF4-FFF2-40B4-BE49-F238E27FC236}">
                <a16:creationId xmlns:a16="http://schemas.microsoft.com/office/drawing/2014/main" id="{BFDDEC5A-99D4-4865-B3C9-61DFCBF37F43}"/>
              </a:ext>
            </a:extLst>
          </p:cNvPr>
          <p:cNvSpPr>
            <a:spLocks noGrp="1"/>
          </p:cNvSpPr>
          <p:nvPr>
            <p:ph idx="1"/>
          </p:nvPr>
        </p:nvSpPr>
        <p:spPr>
          <a:xfrm>
            <a:off x="428851" y="5256700"/>
            <a:ext cx="8229600" cy="1099775"/>
          </a:xfrm>
        </p:spPr>
        <p:txBody>
          <a:bodyPr>
            <a:normAutofit lnSpcReduction="10000"/>
          </a:bodyPr>
          <a:lstStyle/>
          <a:p>
            <a:pPr marL="0" indent="0" algn="just">
              <a:buNone/>
            </a:pPr>
            <a:r>
              <a:rPr lang="en-US" sz="1400" dirty="0">
                <a:solidFill>
                  <a:srgbClr val="953735"/>
                </a:solidFill>
                <a:latin typeface="Calibri" charset="0"/>
                <a:ea typeface="MS PGothic" charset="0"/>
              </a:rPr>
              <a:t>Source: Data from table above is for first-time, full-time undergraduate students who entered the university as a freshman. 2017-18 to 2021-22 information is from the Common Data Set, as reported at </a:t>
            </a:r>
            <a:r>
              <a:rPr lang="en-US" sz="1400" dirty="0">
                <a:solidFill>
                  <a:srgbClr val="953735"/>
                </a:solidFill>
                <a:latin typeface="Calibri" charset="0"/>
                <a:ea typeface="MS PGothic" charset="0"/>
                <a:hlinkClick r:id="rId3"/>
              </a:rPr>
              <a:t>https://www.ou.edu/irr/data-center/common-data-sets.</a:t>
            </a:r>
            <a:r>
              <a:rPr lang="en-US" sz="1400" dirty="0">
                <a:solidFill>
                  <a:srgbClr val="953735"/>
                </a:solidFill>
                <a:latin typeface="Calibri" charset="0"/>
                <a:ea typeface="MS PGothic" charset="0"/>
              </a:rPr>
              <a:t> 2022-23 data is from Office of Financial Aid, as Common Data Set information for 2022-23 has not been publicly released. 2022-23 data is for graduates in 2021-22.</a:t>
            </a:r>
            <a:endParaRPr lang="en-US" sz="2800" dirty="0">
              <a:solidFill>
                <a:srgbClr val="953735"/>
              </a:solidFill>
              <a:latin typeface="Calibri" charset="0"/>
              <a:ea typeface="MS PGothic" charset="0"/>
            </a:endParaRPr>
          </a:p>
          <a:p>
            <a:pPr marL="0" indent="0" algn="just">
              <a:buNone/>
            </a:pPr>
            <a:endParaRPr lang="en-US" sz="3600" dirty="0">
              <a:solidFill>
                <a:srgbClr val="953735"/>
              </a:solidFill>
              <a:latin typeface="Calibri" charset="0"/>
              <a:ea typeface="MS PGothic" charset="0"/>
              <a:cs typeface="+mj-cs"/>
            </a:endParaRPr>
          </a:p>
        </p:txBody>
      </p:sp>
      <p:graphicFrame>
        <p:nvGraphicFramePr>
          <p:cNvPr id="3" name="Table 3">
            <a:extLst>
              <a:ext uri="{FF2B5EF4-FFF2-40B4-BE49-F238E27FC236}">
                <a16:creationId xmlns:a16="http://schemas.microsoft.com/office/drawing/2014/main" id="{7B48C84C-B3C1-4921-8AC1-91D6E991701F}"/>
              </a:ext>
            </a:extLst>
          </p:cNvPr>
          <p:cNvGraphicFramePr>
            <a:graphicFrameLocks noGrp="1"/>
          </p:cNvGraphicFramePr>
          <p:nvPr>
            <p:extLst>
              <p:ext uri="{D42A27DB-BD31-4B8C-83A1-F6EECF244321}">
                <p14:modId xmlns:p14="http://schemas.microsoft.com/office/powerpoint/2010/main" val="3981922466"/>
              </p:ext>
            </p:extLst>
          </p:nvPr>
        </p:nvGraphicFramePr>
        <p:xfrm>
          <a:off x="1524000" y="1397000"/>
          <a:ext cx="6096000" cy="2865120"/>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2056958077"/>
                    </a:ext>
                  </a:extLst>
                </a:gridCol>
                <a:gridCol w="2032000">
                  <a:extLst>
                    <a:ext uri="{9D8B030D-6E8A-4147-A177-3AD203B41FA5}">
                      <a16:colId xmlns:a16="http://schemas.microsoft.com/office/drawing/2014/main" val="2052653109"/>
                    </a:ext>
                  </a:extLst>
                </a:gridCol>
                <a:gridCol w="2032000">
                  <a:extLst>
                    <a:ext uri="{9D8B030D-6E8A-4147-A177-3AD203B41FA5}">
                      <a16:colId xmlns:a16="http://schemas.microsoft.com/office/drawing/2014/main" val="3216427466"/>
                    </a:ext>
                  </a:extLst>
                </a:gridCol>
              </a:tblGrid>
              <a:tr h="370840">
                <a:tc>
                  <a:txBody>
                    <a:bodyPr/>
                    <a:lstStyle/>
                    <a:p>
                      <a:pPr algn="ctr"/>
                      <a:r>
                        <a:rPr lang="en-US" dirty="0"/>
                        <a:t>Reporting Period</a:t>
                      </a:r>
                    </a:p>
                  </a:txBody>
                  <a:tcPr/>
                </a:tc>
                <a:tc>
                  <a:txBody>
                    <a:bodyPr/>
                    <a:lstStyle/>
                    <a:p>
                      <a:pPr algn="ctr"/>
                      <a:r>
                        <a:rPr lang="en-US" dirty="0"/>
                        <a:t>Percent Graduating with Debt</a:t>
                      </a:r>
                    </a:p>
                  </a:txBody>
                  <a:tcPr/>
                </a:tc>
                <a:tc>
                  <a:txBody>
                    <a:bodyPr/>
                    <a:lstStyle/>
                    <a:p>
                      <a:pPr algn="ctr"/>
                      <a:r>
                        <a:rPr lang="en-US" dirty="0"/>
                        <a:t>Average Debt per Borrower</a:t>
                      </a:r>
                    </a:p>
                  </a:txBody>
                  <a:tcPr/>
                </a:tc>
                <a:extLst>
                  <a:ext uri="{0D108BD9-81ED-4DB2-BD59-A6C34878D82A}">
                    <a16:rowId xmlns:a16="http://schemas.microsoft.com/office/drawing/2014/main" val="1350074151"/>
                  </a:ext>
                </a:extLst>
              </a:tr>
              <a:tr h="370840">
                <a:tc>
                  <a:txBody>
                    <a:bodyPr/>
                    <a:lstStyle/>
                    <a:p>
                      <a:r>
                        <a:rPr lang="en-US" dirty="0"/>
                        <a:t>2022-23</a:t>
                      </a:r>
                    </a:p>
                  </a:txBody>
                  <a:tcPr/>
                </a:tc>
                <a:tc>
                  <a:txBody>
                    <a:bodyPr/>
                    <a:lstStyle/>
                    <a:p>
                      <a:pPr algn="ctr"/>
                      <a:r>
                        <a:rPr lang="en-US" dirty="0"/>
                        <a:t>45%</a:t>
                      </a:r>
                    </a:p>
                  </a:txBody>
                  <a:tcPr/>
                </a:tc>
                <a:tc>
                  <a:txBody>
                    <a:bodyPr/>
                    <a:lstStyle/>
                    <a:p>
                      <a:pPr algn="ctr"/>
                      <a:r>
                        <a:rPr lang="en-US" dirty="0"/>
                        <a:t>$31,694</a:t>
                      </a:r>
                    </a:p>
                  </a:txBody>
                  <a:tcPr/>
                </a:tc>
                <a:extLst>
                  <a:ext uri="{0D108BD9-81ED-4DB2-BD59-A6C34878D82A}">
                    <a16:rowId xmlns:a16="http://schemas.microsoft.com/office/drawing/2014/main" val="3303131547"/>
                  </a:ext>
                </a:extLst>
              </a:tr>
              <a:tr h="370840">
                <a:tc>
                  <a:txBody>
                    <a:bodyPr/>
                    <a:lstStyle/>
                    <a:p>
                      <a:r>
                        <a:rPr lang="en-US" dirty="0"/>
                        <a:t>2021-22</a:t>
                      </a:r>
                    </a:p>
                  </a:txBody>
                  <a:tcPr/>
                </a:tc>
                <a:tc>
                  <a:txBody>
                    <a:bodyPr/>
                    <a:lstStyle/>
                    <a:p>
                      <a:pPr algn="ctr"/>
                      <a:r>
                        <a:rPr lang="en-US" dirty="0"/>
                        <a:t>46%</a:t>
                      </a:r>
                    </a:p>
                  </a:txBody>
                  <a:tcPr/>
                </a:tc>
                <a:tc>
                  <a:txBody>
                    <a:bodyPr/>
                    <a:lstStyle/>
                    <a:p>
                      <a:pPr algn="ctr"/>
                      <a:r>
                        <a:rPr lang="en-US" dirty="0"/>
                        <a:t>$31,521</a:t>
                      </a:r>
                    </a:p>
                  </a:txBody>
                  <a:tcPr/>
                </a:tc>
                <a:extLst>
                  <a:ext uri="{0D108BD9-81ED-4DB2-BD59-A6C34878D82A}">
                    <a16:rowId xmlns:a16="http://schemas.microsoft.com/office/drawing/2014/main" val="2781657410"/>
                  </a:ext>
                </a:extLst>
              </a:tr>
              <a:tr h="370840">
                <a:tc>
                  <a:txBody>
                    <a:bodyPr/>
                    <a:lstStyle/>
                    <a:p>
                      <a:r>
                        <a:rPr lang="en-US" dirty="0"/>
                        <a:t>2020-21</a:t>
                      </a:r>
                    </a:p>
                  </a:txBody>
                  <a:tcPr/>
                </a:tc>
                <a:tc>
                  <a:txBody>
                    <a:bodyPr/>
                    <a:lstStyle/>
                    <a:p>
                      <a:pPr algn="ctr"/>
                      <a:r>
                        <a:rPr lang="en-US" dirty="0"/>
                        <a:t>46%</a:t>
                      </a:r>
                    </a:p>
                  </a:txBody>
                  <a:tcPr/>
                </a:tc>
                <a:tc>
                  <a:txBody>
                    <a:bodyPr/>
                    <a:lstStyle/>
                    <a:p>
                      <a:pPr algn="ctr"/>
                      <a:r>
                        <a:rPr lang="en-US" dirty="0"/>
                        <a:t>$31,823</a:t>
                      </a:r>
                    </a:p>
                  </a:txBody>
                  <a:tcPr/>
                </a:tc>
                <a:extLst>
                  <a:ext uri="{0D108BD9-81ED-4DB2-BD59-A6C34878D82A}">
                    <a16:rowId xmlns:a16="http://schemas.microsoft.com/office/drawing/2014/main" val="1148374559"/>
                  </a:ext>
                </a:extLst>
              </a:tr>
              <a:tr h="370840">
                <a:tc>
                  <a:txBody>
                    <a:bodyPr/>
                    <a:lstStyle/>
                    <a:p>
                      <a:r>
                        <a:rPr lang="en-US" dirty="0"/>
                        <a:t>2019-20</a:t>
                      </a:r>
                    </a:p>
                  </a:txBody>
                  <a:tcPr/>
                </a:tc>
                <a:tc>
                  <a:txBody>
                    <a:bodyPr/>
                    <a:lstStyle/>
                    <a:p>
                      <a:pPr algn="ctr"/>
                      <a:r>
                        <a:rPr lang="en-US" dirty="0"/>
                        <a:t>43%</a:t>
                      </a:r>
                    </a:p>
                  </a:txBody>
                  <a:tcPr/>
                </a:tc>
                <a:tc>
                  <a:txBody>
                    <a:bodyPr/>
                    <a:lstStyle/>
                    <a:p>
                      <a:pPr algn="ctr"/>
                      <a:r>
                        <a:rPr lang="en-US" dirty="0"/>
                        <a:t>$30,258</a:t>
                      </a:r>
                    </a:p>
                  </a:txBody>
                  <a:tcPr/>
                </a:tc>
                <a:extLst>
                  <a:ext uri="{0D108BD9-81ED-4DB2-BD59-A6C34878D82A}">
                    <a16:rowId xmlns:a16="http://schemas.microsoft.com/office/drawing/2014/main" val="2224978645"/>
                  </a:ext>
                </a:extLst>
              </a:tr>
              <a:tr h="370840">
                <a:tc>
                  <a:txBody>
                    <a:bodyPr/>
                    <a:lstStyle/>
                    <a:p>
                      <a:r>
                        <a:rPr lang="en-US" dirty="0"/>
                        <a:t>2018-19</a:t>
                      </a:r>
                    </a:p>
                  </a:txBody>
                  <a:tcPr/>
                </a:tc>
                <a:tc>
                  <a:txBody>
                    <a:bodyPr/>
                    <a:lstStyle/>
                    <a:p>
                      <a:pPr algn="ctr"/>
                      <a:r>
                        <a:rPr lang="en-US" dirty="0"/>
                        <a:t>43%</a:t>
                      </a:r>
                    </a:p>
                  </a:txBody>
                  <a:tcPr/>
                </a:tc>
                <a:tc>
                  <a:txBody>
                    <a:bodyPr/>
                    <a:lstStyle/>
                    <a:p>
                      <a:pPr algn="ctr"/>
                      <a:r>
                        <a:rPr lang="en-US" dirty="0"/>
                        <a:t>$30,641</a:t>
                      </a:r>
                    </a:p>
                  </a:txBody>
                  <a:tcPr/>
                </a:tc>
                <a:extLst>
                  <a:ext uri="{0D108BD9-81ED-4DB2-BD59-A6C34878D82A}">
                    <a16:rowId xmlns:a16="http://schemas.microsoft.com/office/drawing/2014/main" val="2502598985"/>
                  </a:ext>
                </a:extLst>
              </a:tr>
              <a:tr h="370840">
                <a:tc>
                  <a:txBody>
                    <a:bodyPr/>
                    <a:lstStyle/>
                    <a:p>
                      <a:r>
                        <a:rPr lang="en-US" dirty="0"/>
                        <a:t>2017-18</a:t>
                      </a:r>
                    </a:p>
                  </a:txBody>
                  <a:tcPr/>
                </a:tc>
                <a:tc>
                  <a:txBody>
                    <a:bodyPr/>
                    <a:lstStyle/>
                    <a:p>
                      <a:pPr algn="ctr"/>
                      <a:r>
                        <a:rPr lang="en-US" dirty="0"/>
                        <a:t>45%</a:t>
                      </a:r>
                    </a:p>
                  </a:txBody>
                  <a:tcPr/>
                </a:tc>
                <a:tc>
                  <a:txBody>
                    <a:bodyPr/>
                    <a:lstStyle/>
                    <a:p>
                      <a:pPr algn="ctr"/>
                      <a:r>
                        <a:rPr lang="en-US" dirty="0"/>
                        <a:t>$29,283</a:t>
                      </a:r>
                    </a:p>
                  </a:txBody>
                  <a:tcPr/>
                </a:tc>
                <a:extLst>
                  <a:ext uri="{0D108BD9-81ED-4DB2-BD59-A6C34878D82A}">
                    <a16:rowId xmlns:a16="http://schemas.microsoft.com/office/drawing/2014/main" val="908648684"/>
                  </a:ext>
                </a:extLst>
              </a:tr>
            </a:tbl>
          </a:graphicData>
        </a:graphic>
      </p:graphicFrame>
      <p:sp>
        <p:nvSpPr>
          <p:cNvPr id="9" name="Content Placeholder 2">
            <a:extLst>
              <a:ext uri="{FF2B5EF4-FFF2-40B4-BE49-F238E27FC236}">
                <a16:creationId xmlns:a16="http://schemas.microsoft.com/office/drawing/2014/main" id="{314B50D8-08E2-47C5-802E-3E7634704704}"/>
              </a:ext>
            </a:extLst>
          </p:cNvPr>
          <p:cNvSpPr txBox="1">
            <a:spLocks/>
          </p:cNvSpPr>
          <p:nvPr/>
        </p:nvSpPr>
        <p:spPr>
          <a:xfrm>
            <a:off x="428851" y="4569878"/>
            <a:ext cx="8229600" cy="10997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US" sz="1400" dirty="0">
                <a:solidFill>
                  <a:srgbClr val="953735"/>
                </a:solidFill>
                <a:latin typeface="Calibri" charset="0"/>
                <a:ea typeface="MS PGothic" charset="0"/>
                <a:cs typeface="+mj-cs"/>
              </a:rPr>
              <a:t>Note: According to the Associate of Public and Land-Grant Universities, 58% of undergraduate students at four-year public universities graduate </a:t>
            </a:r>
            <a:r>
              <a:rPr lang="en-US" sz="1400" u="sng" dirty="0">
                <a:solidFill>
                  <a:srgbClr val="953735"/>
                </a:solidFill>
                <a:latin typeface="Calibri" charset="0"/>
                <a:ea typeface="MS PGothic" charset="0"/>
                <a:cs typeface="+mj-cs"/>
              </a:rPr>
              <a:t>with</a:t>
            </a:r>
            <a:r>
              <a:rPr lang="en-US" sz="1400" dirty="0">
                <a:solidFill>
                  <a:srgbClr val="953735"/>
                </a:solidFill>
                <a:latin typeface="Calibri" charset="0"/>
                <a:ea typeface="MS PGothic" charset="0"/>
                <a:cs typeface="+mj-cs"/>
              </a:rPr>
              <a:t> debt, compared with 45% at OU. </a:t>
            </a:r>
            <a:endParaRPr lang="en-US" sz="2800" dirty="0">
              <a:solidFill>
                <a:srgbClr val="953735"/>
              </a:solidFill>
              <a:latin typeface="Calibri" charset="0"/>
              <a:ea typeface="MS PGothic" charset="0"/>
              <a:cs typeface="+mj-cs"/>
            </a:endParaRPr>
          </a:p>
          <a:p>
            <a:pPr marL="0" indent="0" algn="just">
              <a:buFont typeface="Arial"/>
              <a:buNone/>
            </a:pPr>
            <a:endParaRPr lang="en-US" sz="3600" dirty="0">
              <a:solidFill>
                <a:srgbClr val="953735"/>
              </a:solidFill>
              <a:latin typeface="Calibri" charset="0"/>
              <a:ea typeface="MS PGothic" charset="0"/>
              <a:cs typeface="+mj-cs"/>
            </a:endParaRPr>
          </a:p>
        </p:txBody>
      </p:sp>
    </p:spTree>
    <p:extLst>
      <p:ext uri="{BB962C8B-B14F-4D97-AF65-F5344CB8AC3E}">
        <p14:creationId xmlns:p14="http://schemas.microsoft.com/office/powerpoint/2010/main" val="1575998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435C54-C914-421A-BD8A-C7A94CF14481}"/>
              </a:ext>
            </a:extLst>
          </p:cNvPr>
          <p:cNvSpPr txBox="1"/>
          <p:nvPr/>
        </p:nvSpPr>
        <p:spPr>
          <a:xfrm>
            <a:off x="3482672" y="5287617"/>
            <a:ext cx="5543196" cy="1516658"/>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445910" y="-53839"/>
            <a:ext cx="8229600" cy="1143000"/>
          </a:xfrm>
        </p:spPr>
        <p:txBody>
          <a:bodyPr>
            <a:normAutofit/>
          </a:bodyPr>
          <a:lstStyle/>
          <a:p>
            <a:pPr algn="ctr"/>
            <a:r>
              <a:rPr lang="en-US" dirty="0">
                <a:solidFill>
                  <a:srgbClr val="953735"/>
                </a:solidFill>
                <a:latin typeface="Calibri" charset="0"/>
                <a:ea typeface="MS PGothic" charset="0"/>
              </a:rPr>
              <a:t>Student Debt Peer Comparison</a:t>
            </a:r>
          </a:p>
        </p:txBody>
      </p:sp>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6" name="Slide Number Placeholder 5">
            <a:extLst>
              <a:ext uri="{FF2B5EF4-FFF2-40B4-BE49-F238E27FC236}">
                <a16:creationId xmlns:a16="http://schemas.microsoft.com/office/drawing/2014/main" id="{B12DBBFE-8C80-4848-B086-0054C7651A01}"/>
              </a:ext>
            </a:extLst>
          </p:cNvPr>
          <p:cNvSpPr>
            <a:spLocks noGrp="1"/>
          </p:cNvSpPr>
          <p:nvPr>
            <p:ph type="sldNum" sz="quarter" idx="12"/>
          </p:nvPr>
        </p:nvSpPr>
        <p:spPr/>
        <p:txBody>
          <a:bodyPr/>
          <a:lstStyle/>
          <a:p>
            <a:fld id="{18C5D8CD-322C-574E-AEB7-08FD264DEC2A}" type="slidenum">
              <a:rPr lang="en-US" smtClean="0"/>
              <a:t>21</a:t>
            </a:fld>
            <a:endParaRPr lang="en-US" dirty="0"/>
          </a:p>
        </p:txBody>
      </p:sp>
      <p:sp>
        <p:nvSpPr>
          <p:cNvPr id="9" name="Content Placeholder 2">
            <a:extLst>
              <a:ext uri="{FF2B5EF4-FFF2-40B4-BE49-F238E27FC236}">
                <a16:creationId xmlns:a16="http://schemas.microsoft.com/office/drawing/2014/main" id="{5A030244-99F2-4DA5-BFA2-F4FDC114C220}"/>
              </a:ext>
            </a:extLst>
          </p:cNvPr>
          <p:cNvSpPr txBox="1">
            <a:spLocks/>
          </p:cNvSpPr>
          <p:nvPr/>
        </p:nvSpPr>
        <p:spPr>
          <a:xfrm>
            <a:off x="118132" y="6105894"/>
            <a:ext cx="2584428" cy="97694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100" dirty="0">
                <a:solidFill>
                  <a:srgbClr val="953735"/>
                </a:solidFill>
                <a:latin typeface="Calibri" charset="0"/>
                <a:ea typeface="MS PGothic" charset="0"/>
                <a:cs typeface="+mj-cs"/>
              </a:rPr>
              <a:t>Source: Common Data Set for most recently reported data, as of August 2023.</a:t>
            </a:r>
            <a:endParaRPr lang="en-US" sz="2800" dirty="0">
              <a:solidFill>
                <a:srgbClr val="953735"/>
              </a:solidFill>
              <a:latin typeface="Calibri" charset="0"/>
              <a:ea typeface="MS PGothic" charset="0"/>
              <a:cs typeface="+mj-cs"/>
            </a:endParaRPr>
          </a:p>
        </p:txBody>
      </p:sp>
      <p:graphicFrame>
        <p:nvGraphicFramePr>
          <p:cNvPr id="10" name="Chart 9">
            <a:extLst>
              <a:ext uri="{FF2B5EF4-FFF2-40B4-BE49-F238E27FC236}">
                <a16:creationId xmlns:a16="http://schemas.microsoft.com/office/drawing/2014/main" id="{A1E92DDA-8EA8-42BA-ADF1-3A979AEEC439}"/>
              </a:ext>
            </a:extLst>
          </p:cNvPr>
          <p:cNvGraphicFramePr>
            <a:graphicFrameLocks/>
          </p:cNvGraphicFramePr>
          <p:nvPr>
            <p:extLst>
              <p:ext uri="{D42A27DB-BD31-4B8C-83A1-F6EECF244321}">
                <p14:modId xmlns:p14="http://schemas.microsoft.com/office/powerpoint/2010/main" val="2792894077"/>
              </p:ext>
            </p:extLst>
          </p:nvPr>
        </p:nvGraphicFramePr>
        <p:xfrm>
          <a:off x="652463" y="814387"/>
          <a:ext cx="7839074" cy="5229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82762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10" y="2415953"/>
            <a:ext cx="8229600" cy="1143000"/>
          </a:xfrm>
        </p:spPr>
        <p:txBody>
          <a:bodyPr/>
          <a:lstStyle/>
          <a:p>
            <a:r>
              <a:rPr lang="en-US" dirty="0">
                <a:solidFill>
                  <a:srgbClr val="953735"/>
                </a:solidFill>
                <a:latin typeface="Calibri" charset="0"/>
                <a:ea typeface="MS PGothic" charset="0"/>
              </a:rPr>
              <a:t>State Appropriations</a:t>
            </a:r>
            <a:endParaRPr lang="en-US" dirty="0"/>
          </a:p>
        </p:txBody>
      </p:sp>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3" name="TextBox 2">
            <a:extLst>
              <a:ext uri="{FF2B5EF4-FFF2-40B4-BE49-F238E27FC236}">
                <a16:creationId xmlns:a16="http://schemas.microsoft.com/office/drawing/2014/main" id="{01C256D4-95DA-493E-BFF3-F02638B8F431}"/>
              </a:ext>
            </a:extLst>
          </p:cNvPr>
          <p:cNvSpPr txBox="1"/>
          <p:nvPr/>
        </p:nvSpPr>
        <p:spPr>
          <a:xfrm>
            <a:off x="4180114" y="5503817"/>
            <a:ext cx="4963886" cy="1354183"/>
          </a:xfrm>
          <a:prstGeom prst="rect">
            <a:avLst/>
          </a:prstGeom>
          <a:solidFill>
            <a:schemeClr val="bg1"/>
          </a:solidFill>
        </p:spPr>
        <p:txBody>
          <a:bodyPr wrap="square" rtlCol="0">
            <a:spAutoFit/>
          </a:bodyPr>
          <a:lstStyle/>
          <a:p>
            <a:endParaRPr lang="en-US" dirty="0"/>
          </a:p>
        </p:txBody>
      </p:sp>
      <p:sp>
        <p:nvSpPr>
          <p:cNvPr id="4" name="Slide Number Placeholder 3">
            <a:extLst>
              <a:ext uri="{FF2B5EF4-FFF2-40B4-BE49-F238E27FC236}">
                <a16:creationId xmlns:a16="http://schemas.microsoft.com/office/drawing/2014/main" id="{6B7915CB-BC39-469A-B62C-085FFD176D4E}"/>
              </a:ext>
            </a:extLst>
          </p:cNvPr>
          <p:cNvSpPr>
            <a:spLocks noGrp="1"/>
          </p:cNvSpPr>
          <p:nvPr>
            <p:ph type="sldNum" sz="quarter" idx="12"/>
          </p:nvPr>
        </p:nvSpPr>
        <p:spPr/>
        <p:txBody>
          <a:bodyPr/>
          <a:lstStyle/>
          <a:p>
            <a:fld id="{18C5D8CD-322C-574E-AEB7-08FD264DEC2A}" type="slidenum">
              <a:rPr lang="en-US" smtClean="0"/>
              <a:t>22</a:t>
            </a:fld>
            <a:endParaRPr lang="en-US" dirty="0"/>
          </a:p>
        </p:txBody>
      </p:sp>
    </p:spTree>
    <p:extLst>
      <p:ext uri="{BB962C8B-B14F-4D97-AF65-F5344CB8AC3E}">
        <p14:creationId xmlns:p14="http://schemas.microsoft.com/office/powerpoint/2010/main" val="4169787568"/>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343E1FA-852F-4E19-92BB-1444C1329C59}"/>
              </a:ext>
            </a:extLst>
          </p:cNvPr>
          <p:cNvSpPr txBox="1"/>
          <p:nvPr/>
        </p:nvSpPr>
        <p:spPr>
          <a:xfrm>
            <a:off x="3912243" y="5564458"/>
            <a:ext cx="5231757" cy="1293542"/>
          </a:xfrm>
          <a:prstGeom prst="rect">
            <a:avLst/>
          </a:prstGeom>
          <a:solidFill>
            <a:schemeClr val="bg1"/>
          </a:solidFill>
        </p:spPr>
        <p:txBody>
          <a:bodyPr wrap="square" rtlCol="0">
            <a:spAutoFit/>
          </a:bodyPr>
          <a:lstStyle/>
          <a:p>
            <a:endParaRPr lang="en-US" dirty="0"/>
          </a:p>
        </p:txBody>
      </p:sp>
      <p:graphicFrame>
        <p:nvGraphicFramePr>
          <p:cNvPr id="13" name="Chart 12">
            <a:extLst>
              <a:ext uri="{FF2B5EF4-FFF2-40B4-BE49-F238E27FC236}">
                <a16:creationId xmlns:a16="http://schemas.microsoft.com/office/drawing/2014/main" id="{4D042D98-040B-4CDD-9805-D4262E1A251A}"/>
              </a:ext>
            </a:extLst>
          </p:cNvPr>
          <p:cNvGraphicFramePr/>
          <p:nvPr/>
        </p:nvGraphicFramePr>
        <p:xfrm>
          <a:off x="333374" y="2210162"/>
          <a:ext cx="8236601" cy="405119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C259FE9-63FA-2148-9C3B-BFB1A4619BBA}"/>
              </a:ext>
            </a:extLst>
          </p:cNvPr>
          <p:cNvSpPr>
            <a:spLocks noGrp="1"/>
          </p:cNvSpPr>
          <p:nvPr>
            <p:ph type="title"/>
          </p:nvPr>
        </p:nvSpPr>
        <p:spPr>
          <a:xfrm>
            <a:off x="450199" y="301000"/>
            <a:ext cx="8417575" cy="994172"/>
          </a:xfrm>
        </p:spPr>
        <p:txBody>
          <a:bodyPr>
            <a:noAutofit/>
          </a:bodyPr>
          <a:lstStyle/>
          <a:p>
            <a:pPr algn="ctr"/>
            <a:r>
              <a:rPr lang="en-US" sz="3600" dirty="0">
                <a:solidFill>
                  <a:srgbClr val="953735"/>
                </a:solidFill>
                <a:latin typeface="Calibri" charset="0"/>
                <a:ea typeface="MS PGothic" charset="0"/>
              </a:rPr>
              <a:t>Budget Trends: State, OSRHE, OU-Norman</a:t>
            </a:r>
          </a:p>
        </p:txBody>
      </p:sp>
      <p:sp>
        <p:nvSpPr>
          <p:cNvPr id="8" name="Content Placeholder 2">
            <a:extLst>
              <a:ext uri="{FF2B5EF4-FFF2-40B4-BE49-F238E27FC236}">
                <a16:creationId xmlns:a16="http://schemas.microsoft.com/office/drawing/2014/main" id="{89B77AA0-FA0B-4F8D-B371-DBBAC9DB8A3B}"/>
              </a:ext>
            </a:extLst>
          </p:cNvPr>
          <p:cNvSpPr>
            <a:spLocks noGrp="1"/>
          </p:cNvSpPr>
          <p:nvPr>
            <p:ph idx="1"/>
          </p:nvPr>
        </p:nvSpPr>
        <p:spPr>
          <a:xfrm>
            <a:off x="450199" y="1215990"/>
            <a:ext cx="8236601" cy="877163"/>
          </a:xfrm>
        </p:spPr>
        <p:txBody>
          <a:bodyPr>
            <a:normAutofit/>
          </a:bodyPr>
          <a:lstStyle/>
          <a:p>
            <a:pPr marL="0" indent="0">
              <a:lnSpc>
                <a:spcPct val="107000"/>
              </a:lnSpc>
              <a:spcBef>
                <a:spcPts val="0"/>
              </a:spcBef>
              <a:spcAft>
                <a:spcPts val="60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Over the last two decades, the State’s overall appropriation budget ($9.7B in FY23 – blue line below) has kept up with inflation (CPI from 1999 to 2023 = 83%). </a:t>
            </a:r>
            <a:r>
              <a:rPr lang="en-US" sz="1400" b="1" dirty="0">
                <a:latin typeface="Calibri" panose="020F0502020204030204" pitchFamily="34" charset="0"/>
                <a:ea typeface="Calibri" panose="020F0502020204030204" pitchFamily="34" charset="0"/>
                <a:cs typeface="Times New Roman" panose="02020603050405020304" pitchFamily="18" charset="0"/>
              </a:rPr>
              <a:t>And while the appropriation to the State Regents has increased 22% over the last two decades, the appropriation to OU-Norman has increased 2%.</a:t>
            </a:r>
          </a:p>
        </p:txBody>
      </p:sp>
      <p:sp>
        <p:nvSpPr>
          <p:cNvPr id="14" name="TextBox 13">
            <a:extLst>
              <a:ext uri="{FF2B5EF4-FFF2-40B4-BE49-F238E27FC236}">
                <a16:creationId xmlns:a16="http://schemas.microsoft.com/office/drawing/2014/main" id="{9B09B954-9D0C-41E6-A10D-A8954994D1DF}"/>
              </a:ext>
            </a:extLst>
          </p:cNvPr>
          <p:cNvSpPr txBox="1"/>
          <p:nvPr/>
        </p:nvSpPr>
        <p:spPr>
          <a:xfrm>
            <a:off x="408309" y="6438664"/>
            <a:ext cx="3429000" cy="249684"/>
          </a:xfrm>
          <a:prstGeom prst="rect">
            <a:avLst/>
          </a:prstGeom>
          <a:noFill/>
        </p:spPr>
        <p:txBody>
          <a:bodyPr wrap="square">
            <a:spAutoFit/>
          </a:bodyPr>
          <a:lstStyle/>
          <a:p>
            <a:pPr>
              <a:lnSpc>
                <a:spcPct val="107000"/>
              </a:lnSpc>
              <a:spcAft>
                <a:spcPts val="600"/>
              </a:spcAft>
            </a:pPr>
            <a:r>
              <a:rPr lang="en-US" sz="1000" dirty="0">
                <a:latin typeface="Calibri" panose="020F0502020204030204" pitchFamily="34" charset="0"/>
                <a:ea typeface="Calibri" panose="020F0502020204030204" pitchFamily="34" charset="0"/>
                <a:cs typeface="Times New Roman" panose="02020603050405020304" pitchFamily="18" charset="0"/>
              </a:rPr>
              <a:t>Source: Oklahoma State Regents for Higher Education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950A4B0-26B0-48C4-897E-188BFF3163BD}"/>
              </a:ext>
            </a:extLst>
          </p:cNvPr>
          <p:cNvSpPr txBox="1"/>
          <p:nvPr/>
        </p:nvSpPr>
        <p:spPr>
          <a:xfrm>
            <a:off x="8173616" y="2633894"/>
            <a:ext cx="1026368" cy="300082"/>
          </a:xfrm>
          <a:prstGeom prst="rect">
            <a:avLst/>
          </a:prstGeom>
          <a:noFill/>
        </p:spPr>
        <p:txBody>
          <a:bodyPr wrap="square" rtlCol="0">
            <a:spAutoFit/>
          </a:bodyPr>
          <a:lstStyle/>
          <a:p>
            <a:r>
              <a:rPr lang="en-US" sz="1350" dirty="0"/>
              <a:t>95% growth</a:t>
            </a:r>
          </a:p>
        </p:txBody>
      </p:sp>
      <p:sp>
        <p:nvSpPr>
          <p:cNvPr id="9" name="TextBox 8">
            <a:extLst>
              <a:ext uri="{FF2B5EF4-FFF2-40B4-BE49-F238E27FC236}">
                <a16:creationId xmlns:a16="http://schemas.microsoft.com/office/drawing/2014/main" id="{EE408140-CEA9-4DEA-9343-48C945FA6F7D}"/>
              </a:ext>
            </a:extLst>
          </p:cNvPr>
          <p:cNvSpPr txBox="1"/>
          <p:nvPr/>
        </p:nvSpPr>
        <p:spPr>
          <a:xfrm>
            <a:off x="8173616" y="4204792"/>
            <a:ext cx="1026368" cy="300082"/>
          </a:xfrm>
          <a:prstGeom prst="rect">
            <a:avLst/>
          </a:prstGeom>
          <a:noFill/>
        </p:spPr>
        <p:txBody>
          <a:bodyPr wrap="square" rtlCol="0">
            <a:spAutoFit/>
          </a:bodyPr>
          <a:lstStyle/>
          <a:p>
            <a:r>
              <a:rPr lang="en-US" sz="1350" dirty="0"/>
              <a:t>22% growth</a:t>
            </a:r>
          </a:p>
        </p:txBody>
      </p:sp>
      <p:sp>
        <p:nvSpPr>
          <p:cNvPr id="10" name="TextBox 9">
            <a:extLst>
              <a:ext uri="{FF2B5EF4-FFF2-40B4-BE49-F238E27FC236}">
                <a16:creationId xmlns:a16="http://schemas.microsoft.com/office/drawing/2014/main" id="{04C4FC46-BD5C-4B62-B417-52181EB01AFA}"/>
              </a:ext>
            </a:extLst>
          </p:cNvPr>
          <p:cNvSpPr txBox="1"/>
          <p:nvPr/>
        </p:nvSpPr>
        <p:spPr>
          <a:xfrm>
            <a:off x="8192954" y="4660994"/>
            <a:ext cx="1026368" cy="300082"/>
          </a:xfrm>
          <a:prstGeom prst="rect">
            <a:avLst/>
          </a:prstGeom>
          <a:noFill/>
        </p:spPr>
        <p:txBody>
          <a:bodyPr wrap="square" rtlCol="0">
            <a:spAutoFit/>
          </a:bodyPr>
          <a:lstStyle/>
          <a:p>
            <a:r>
              <a:rPr lang="en-US" sz="1350" dirty="0"/>
              <a:t>2% growth</a:t>
            </a:r>
          </a:p>
        </p:txBody>
      </p:sp>
      <p:sp>
        <p:nvSpPr>
          <p:cNvPr id="4" name="Slide Number Placeholder 3">
            <a:extLst>
              <a:ext uri="{FF2B5EF4-FFF2-40B4-BE49-F238E27FC236}">
                <a16:creationId xmlns:a16="http://schemas.microsoft.com/office/drawing/2014/main" id="{10E89B14-FACB-420F-9D5B-AB871F5E2736}"/>
              </a:ext>
            </a:extLst>
          </p:cNvPr>
          <p:cNvSpPr>
            <a:spLocks noGrp="1"/>
          </p:cNvSpPr>
          <p:nvPr>
            <p:ph type="sldNum" sz="quarter" idx="12"/>
          </p:nvPr>
        </p:nvSpPr>
        <p:spPr/>
        <p:txBody>
          <a:bodyPr/>
          <a:lstStyle/>
          <a:p>
            <a:fld id="{80BF9B84-A1FD-4DDD-BF2A-1821BE34A2FB}" type="slidenum">
              <a:rPr lang="en-US" smtClean="0"/>
              <a:t>23</a:t>
            </a:fld>
            <a:endParaRPr lang="en-US" dirty="0"/>
          </a:p>
        </p:txBody>
      </p:sp>
    </p:spTree>
    <p:extLst>
      <p:ext uri="{BB962C8B-B14F-4D97-AF65-F5344CB8AC3E}">
        <p14:creationId xmlns:p14="http://schemas.microsoft.com/office/powerpoint/2010/main" val="128637618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A155232-7E1D-45B0-881A-56DEA16B0DEF}"/>
              </a:ext>
            </a:extLst>
          </p:cNvPr>
          <p:cNvSpPr txBox="1"/>
          <p:nvPr/>
        </p:nvSpPr>
        <p:spPr>
          <a:xfrm>
            <a:off x="3912243" y="5564458"/>
            <a:ext cx="5231757" cy="1293542"/>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445910" y="274638"/>
            <a:ext cx="8229600" cy="1143000"/>
          </a:xfrm>
        </p:spPr>
        <p:txBody>
          <a:bodyPr/>
          <a:lstStyle/>
          <a:p>
            <a:r>
              <a:rPr lang="en-US" dirty="0">
                <a:solidFill>
                  <a:srgbClr val="953735"/>
                </a:solidFill>
                <a:latin typeface="Calibri" charset="0"/>
                <a:ea typeface="MS PGothic" charset="0"/>
              </a:rPr>
              <a:t>State Appropriation Trend</a:t>
            </a:r>
            <a:endParaRPr lang="en-US" dirty="0"/>
          </a:p>
        </p:txBody>
      </p:sp>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6" name="Slide Number Placeholder 5">
            <a:extLst>
              <a:ext uri="{FF2B5EF4-FFF2-40B4-BE49-F238E27FC236}">
                <a16:creationId xmlns:a16="http://schemas.microsoft.com/office/drawing/2014/main" id="{B12DBBFE-8C80-4848-B086-0054C7651A01}"/>
              </a:ext>
            </a:extLst>
          </p:cNvPr>
          <p:cNvSpPr>
            <a:spLocks noGrp="1"/>
          </p:cNvSpPr>
          <p:nvPr>
            <p:ph type="sldNum" sz="quarter" idx="12"/>
          </p:nvPr>
        </p:nvSpPr>
        <p:spPr/>
        <p:txBody>
          <a:bodyPr/>
          <a:lstStyle/>
          <a:p>
            <a:fld id="{18C5D8CD-322C-574E-AEB7-08FD264DEC2A}" type="slidenum">
              <a:rPr lang="en-US" smtClean="0"/>
              <a:t>24</a:t>
            </a:fld>
            <a:endParaRPr lang="en-US" dirty="0"/>
          </a:p>
        </p:txBody>
      </p:sp>
      <p:graphicFrame>
        <p:nvGraphicFramePr>
          <p:cNvPr id="9" name="Chart 8">
            <a:extLst>
              <a:ext uri="{FF2B5EF4-FFF2-40B4-BE49-F238E27FC236}">
                <a16:creationId xmlns:a16="http://schemas.microsoft.com/office/drawing/2014/main" id="{FF0CAC67-B9ED-401D-9F8B-364053B7B789}"/>
              </a:ext>
            </a:extLst>
          </p:cNvPr>
          <p:cNvGraphicFramePr/>
          <p:nvPr>
            <p:extLst>
              <p:ext uri="{D42A27DB-BD31-4B8C-83A1-F6EECF244321}">
                <p14:modId xmlns:p14="http://schemas.microsoft.com/office/powerpoint/2010/main" val="4098518410"/>
              </p:ext>
            </p:extLst>
          </p:nvPr>
        </p:nvGraphicFramePr>
        <p:xfrm>
          <a:off x="142875" y="1460363"/>
          <a:ext cx="8818245" cy="454839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2F4237F4-0EAB-4C31-9011-52C447AA9B5E}"/>
              </a:ext>
            </a:extLst>
          </p:cNvPr>
          <p:cNvSpPr txBox="1"/>
          <p:nvPr/>
        </p:nvSpPr>
        <p:spPr>
          <a:xfrm>
            <a:off x="243840" y="6211229"/>
            <a:ext cx="7617414" cy="307777"/>
          </a:xfrm>
          <a:prstGeom prst="rect">
            <a:avLst/>
          </a:prstGeom>
          <a:noFill/>
        </p:spPr>
        <p:txBody>
          <a:bodyPr wrap="square" rtlCol="0">
            <a:spAutoFit/>
          </a:bodyPr>
          <a:lstStyle/>
          <a:p>
            <a:r>
              <a:rPr lang="en-US" sz="1400" dirty="0">
                <a:solidFill>
                  <a:srgbClr val="953735"/>
                </a:solidFill>
                <a:latin typeface="Calibri" charset="0"/>
                <a:ea typeface="MS PGothic" charset="0"/>
                <a:cs typeface="+mj-cs"/>
              </a:rPr>
              <a:t>Includes Norman only; excludes OU-Tulsa and College of Law</a:t>
            </a:r>
          </a:p>
        </p:txBody>
      </p:sp>
      <p:cxnSp>
        <p:nvCxnSpPr>
          <p:cNvPr id="4" name="Straight Arrow Connector 3">
            <a:extLst>
              <a:ext uri="{FF2B5EF4-FFF2-40B4-BE49-F238E27FC236}">
                <a16:creationId xmlns:a16="http://schemas.microsoft.com/office/drawing/2014/main" id="{1D39996A-DABF-488C-9B6E-6271CD631240}"/>
              </a:ext>
            </a:extLst>
          </p:cNvPr>
          <p:cNvCxnSpPr/>
          <p:nvPr/>
        </p:nvCxnSpPr>
        <p:spPr>
          <a:xfrm flipH="1">
            <a:off x="3992880" y="2865120"/>
            <a:ext cx="4665571" cy="0"/>
          </a:xfrm>
          <a:prstGeom prst="straightConnector1">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01034822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01ECBB0-D599-4D8B-BE83-5A2CF7123796}"/>
              </a:ext>
            </a:extLst>
          </p:cNvPr>
          <p:cNvSpPr txBox="1"/>
          <p:nvPr/>
        </p:nvSpPr>
        <p:spPr>
          <a:xfrm>
            <a:off x="3912243" y="5564458"/>
            <a:ext cx="5231757" cy="1293542"/>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6C259FE9-63FA-2148-9C3B-BFB1A4619BBA}"/>
              </a:ext>
            </a:extLst>
          </p:cNvPr>
          <p:cNvSpPr>
            <a:spLocks noGrp="1"/>
          </p:cNvSpPr>
          <p:nvPr>
            <p:ph type="title"/>
          </p:nvPr>
        </p:nvSpPr>
        <p:spPr>
          <a:xfrm>
            <a:off x="-3" y="-203467"/>
            <a:ext cx="9144000" cy="1325563"/>
          </a:xfrm>
        </p:spPr>
        <p:txBody>
          <a:bodyPr>
            <a:noAutofit/>
          </a:bodyPr>
          <a:lstStyle/>
          <a:p>
            <a:pPr algn="ctr"/>
            <a:r>
              <a:rPr lang="en-US" sz="3600" dirty="0">
                <a:solidFill>
                  <a:srgbClr val="953735"/>
                </a:solidFill>
                <a:latin typeface="Calibri" charset="0"/>
                <a:ea typeface="MS PGothic" charset="0"/>
              </a:rPr>
              <a:t>State Appropriations per Student</a:t>
            </a:r>
          </a:p>
        </p:txBody>
      </p:sp>
      <p:sp>
        <p:nvSpPr>
          <p:cNvPr id="5" name="Slide Number Placeholder 4">
            <a:extLst>
              <a:ext uri="{FF2B5EF4-FFF2-40B4-BE49-F238E27FC236}">
                <a16:creationId xmlns:a16="http://schemas.microsoft.com/office/drawing/2014/main" id="{9EC1136B-3AB0-5542-95CA-F7FF04947940}"/>
              </a:ext>
            </a:extLst>
          </p:cNvPr>
          <p:cNvSpPr>
            <a:spLocks noGrp="1"/>
          </p:cNvSpPr>
          <p:nvPr>
            <p:ph type="sldNum" sz="quarter" idx="12"/>
          </p:nvPr>
        </p:nvSpPr>
        <p:spPr/>
        <p:txBody>
          <a:bodyPr/>
          <a:lstStyle/>
          <a:p>
            <a:fld id="{90E86F3C-2D7F-E241-BC06-0FCF8C623F5F}" type="slidenum">
              <a:rPr lang="en-US" smtClean="0"/>
              <a:t>25</a:t>
            </a:fld>
            <a:endParaRPr lang="en-US" dirty="0"/>
          </a:p>
        </p:txBody>
      </p:sp>
      <p:graphicFrame>
        <p:nvGraphicFramePr>
          <p:cNvPr id="6" name="Chart 5">
            <a:extLst>
              <a:ext uri="{FF2B5EF4-FFF2-40B4-BE49-F238E27FC236}">
                <a16:creationId xmlns:a16="http://schemas.microsoft.com/office/drawing/2014/main" id="{C963D2EF-41BF-4ACB-9773-0CCE6A9A782E}"/>
              </a:ext>
            </a:extLst>
          </p:cNvPr>
          <p:cNvGraphicFramePr>
            <a:graphicFrameLocks/>
          </p:cNvGraphicFramePr>
          <p:nvPr>
            <p:extLst>
              <p:ext uri="{D42A27DB-BD31-4B8C-83A1-F6EECF244321}">
                <p14:modId xmlns:p14="http://schemas.microsoft.com/office/powerpoint/2010/main" val="810356038"/>
              </p:ext>
            </p:extLst>
          </p:nvPr>
        </p:nvGraphicFramePr>
        <p:xfrm>
          <a:off x="0" y="834501"/>
          <a:ext cx="9064101" cy="5175682"/>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a:extLst>
              <a:ext uri="{FF2B5EF4-FFF2-40B4-BE49-F238E27FC236}">
                <a16:creationId xmlns:a16="http://schemas.microsoft.com/office/drawing/2014/main" id="{E0668005-9025-4829-B63F-7FAF6795F288}"/>
              </a:ext>
            </a:extLst>
          </p:cNvPr>
          <p:cNvSpPr txBox="1">
            <a:spLocks/>
          </p:cNvSpPr>
          <p:nvPr/>
        </p:nvSpPr>
        <p:spPr>
          <a:xfrm>
            <a:off x="118132" y="5831966"/>
            <a:ext cx="2647928" cy="976944"/>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100" dirty="0">
                <a:solidFill>
                  <a:srgbClr val="953735"/>
                </a:solidFill>
                <a:latin typeface="Calibri" charset="0"/>
                <a:ea typeface="MS PGothic" charset="0"/>
                <a:cs typeface="+mj-cs"/>
              </a:rPr>
              <a:t>Source: Department of Education IPEDS database, FY20 (most recent year available). Most universities separately report their medical center, but not all, which can skew reported figures (e.g., North Carolina)</a:t>
            </a:r>
            <a:endParaRPr lang="en-US" sz="2800" dirty="0">
              <a:solidFill>
                <a:srgbClr val="953735"/>
              </a:solidFill>
              <a:latin typeface="Calibri" charset="0"/>
              <a:ea typeface="MS PGothic" charset="0"/>
              <a:cs typeface="+mj-cs"/>
            </a:endParaRPr>
          </a:p>
        </p:txBody>
      </p:sp>
      <p:sp>
        <p:nvSpPr>
          <p:cNvPr id="8" name="Content Placeholder 2">
            <a:extLst>
              <a:ext uri="{FF2B5EF4-FFF2-40B4-BE49-F238E27FC236}">
                <a16:creationId xmlns:a16="http://schemas.microsoft.com/office/drawing/2014/main" id="{EE4B14A7-C244-4832-AC31-F5DE6FB44A60}"/>
              </a:ext>
            </a:extLst>
          </p:cNvPr>
          <p:cNvSpPr txBox="1">
            <a:spLocks/>
          </p:cNvSpPr>
          <p:nvPr/>
        </p:nvSpPr>
        <p:spPr>
          <a:xfrm>
            <a:off x="6911467" y="5831966"/>
            <a:ext cx="2647928" cy="97694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100" dirty="0">
                <a:solidFill>
                  <a:srgbClr val="953735"/>
                </a:solidFill>
                <a:latin typeface="Calibri" charset="0"/>
                <a:ea typeface="MS PGothic" charset="0"/>
                <a:cs typeface="+mj-cs"/>
              </a:rPr>
              <a:t>               = AAU</a:t>
            </a:r>
          </a:p>
          <a:p>
            <a:pPr marL="0" indent="0">
              <a:buFont typeface="Arial"/>
              <a:buNone/>
            </a:pPr>
            <a:r>
              <a:rPr lang="en-US" sz="1100" dirty="0">
                <a:solidFill>
                  <a:srgbClr val="953735"/>
                </a:solidFill>
                <a:latin typeface="Calibri" charset="0"/>
                <a:ea typeface="MS PGothic" charset="0"/>
                <a:cs typeface="+mj-cs"/>
              </a:rPr>
              <a:t>               = Non-AAU Public</a:t>
            </a:r>
            <a:endParaRPr lang="en-US" sz="2800" dirty="0">
              <a:solidFill>
                <a:srgbClr val="953735"/>
              </a:solidFill>
              <a:latin typeface="Calibri" charset="0"/>
              <a:ea typeface="MS PGothic" charset="0"/>
              <a:cs typeface="+mj-cs"/>
            </a:endParaRPr>
          </a:p>
        </p:txBody>
      </p:sp>
      <p:sp>
        <p:nvSpPr>
          <p:cNvPr id="3" name="Rectangle 2">
            <a:extLst>
              <a:ext uri="{FF2B5EF4-FFF2-40B4-BE49-F238E27FC236}">
                <a16:creationId xmlns:a16="http://schemas.microsoft.com/office/drawing/2014/main" id="{44A08833-C502-4643-A9A1-1C180216F352}"/>
              </a:ext>
            </a:extLst>
          </p:cNvPr>
          <p:cNvSpPr/>
          <p:nvPr/>
        </p:nvSpPr>
        <p:spPr>
          <a:xfrm>
            <a:off x="6839745" y="6129194"/>
            <a:ext cx="535709" cy="89674"/>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76F9EDA-ABED-401C-9929-91FFEBD0D22B}"/>
              </a:ext>
            </a:extLst>
          </p:cNvPr>
          <p:cNvSpPr/>
          <p:nvPr/>
        </p:nvSpPr>
        <p:spPr>
          <a:xfrm>
            <a:off x="6840806" y="5918997"/>
            <a:ext cx="535709" cy="8967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1559E9A-2F19-4386-8D92-BC16A3308E27}"/>
              </a:ext>
            </a:extLst>
          </p:cNvPr>
          <p:cNvSpPr txBox="1"/>
          <p:nvPr/>
        </p:nvSpPr>
        <p:spPr>
          <a:xfrm>
            <a:off x="1523997" y="1342142"/>
            <a:ext cx="3048000" cy="461665"/>
          </a:xfrm>
          <a:prstGeom prst="rect">
            <a:avLst/>
          </a:prstGeom>
          <a:solidFill>
            <a:schemeClr val="bg1"/>
          </a:solidFill>
          <a:ln>
            <a:solidFill>
              <a:schemeClr val="tx1"/>
            </a:solidFill>
          </a:ln>
        </p:spPr>
        <p:txBody>
          <a:bodyPr wrap="square" rtlCol="0">
            <a:spAutoFit/>
          </a:bodyPr>
          <a:lstStyle/>
          <a:p>
            <a:pPr algn="ctr"/>
            <a:r>
              <a:rPr lang="en-US" sz="1200" dirty="0"/>
              <a:t>At the AAU median, OU would receive $96M in additional funding annually</a:t>
            </a:r>
          </a:p>
        </p:txBody>
      </p:sp>
      <p:sp>
        <p:nvSpPr>
          <p:cNvPr id="12" name="Right Brace 11">
            <a:extLst>
              <a:ext uri="{FF2B5EF4-FFF2-40B4-BE49-F238E27FC236}">
                <a16:creationId xmlns:a16="http://schemas.microsoft.com/office/drawing/2014/main" id="{D093447C-5D9A-4ECD-B19F-7F39EC60C137}"/>
              </a:ext>
            </a:extLst>
          </p:cNvPr>
          <p:cNvSpPr/>
          <p:nvPr/>
        </p:nvSpPr>
        <p:spPr>
          <a:xfrm rot="16200000">
            <a:off x="2870263" y="2882"/>
            <a:ext cx="312711" cy="3948016"/>
          </a:xfrm>
          <a:prstGeom prst="rightBrace">
            <a:avLst/>
          </a:prstGeom>
          <a:ln w="12700"/>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13" name="Right Brace 12">
            <a:extLst>
              <a:ext uri="{FF2B5EF4-FFF2-40B4-BE49-F238E27FC236}">
                <a16:creationId xmlns:a16="http://schemas.microsoft.com/office/drawing/2014/main" id="{EE278981-75CA-454A-A1B9-65C341FB4BB9}"/>
              </a:ext>
            </a:extLst>
          </p:cNvPr>
          <p:cNvSpPr/>
          <p:nvPr/>
        </p:nvSpPr>
        <p:spPr>
          <a:xfrm rot="16200000">
            <a:off x="2460689" y="1354820"/>
            <a:ext cx="312711" cy="3338417"/>
          </a:xfrm>
          <a:prstGeom prst="rightBrace">
            <a:avLst/>
          </a:prstGeom>
          <a:ln w="12700"/>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5588041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DF567FF-38D4-41B5-9435-ED4F7E1D978E}"/>
              </a:ext>
            </a:extLst>
          </p:cNvPr>
          <p:cNvSpPr txBox="1"/>
          <p:nvPr/>
        </p:nvSpPr>
        <p:spPr>
          <a:xfrm>
            <a:off x="3912243" y="5564458"/>
            <a:ext cx="5231757" cy="1293542"/>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6C259FE9-63FA-2148-9C3B-BFB1A4619BBA}"/>
              </a:ext>
            </a:extLst>
          </p:cNvPr>
          <p:cNvSpPr>
            <a:spLocks noGrp="1"/>
          </p:cNvSpPr>
          <p:nvPr>
            <p:ph type="title"/>
          </p:nvPr>
        </p:nvSpPr>
        <p:spPr>
          <a:xfrm>
            <a:off x="-3" y="-101871"/>
            <a:ext cx="9144000" cy="1325563"/>
          </a:xfrm>
        </p:spPr>
        <p:txBody>
          <a:bodyPr>
            <a:noAutofit/>
          </a:bodyPr>
          <a:lstStyle/>
          <a:p>
            <a:pPr algn="ctr"/>
            <a:r>
              <a:rPr lang="en-US" sz="3600" dirty="0">
                <a:solidFill>
                  <a:srgbClr val="953735"/>
                </a:solidFill>
                <a:latin typeface="Calibri" charset="0"/>
                <a:ea typeface="MS PGothic" charset="0"/>
              </a:rPr>
              <a:t>Institutional</a:t>
            </a:r>
            <a:r>
              <a:rPr lang="en-US" sz="3600" dirty="0">
                <a:latin typeface="+mj-lt"/>
              </a:rPr>
              <a:t> </a:t>
            </a:r>
            <a:r>
              <a:rPr lang="en-US" sz="3600" dirty="0">
                <a:solidFill>
                  <a:srgbClr val="953735"/>
                </a:solidFill>
                <a:latin typeface="Calibri" charset="0"/>
                <a:ea typeface="MS PGothic" charset="0"/>
              </a:rPr>
              <a:t>Support Spend per Student</a:t>
            </a:r>
            <a:br>
              <a:rPr lang="en-US" sz="3600" dirty="0">
                <a:solidFill>
                  <a:srgbClr val="953735"/>
                </a:solidFill>
                <a:latin typeface="Calibri" charset="0"/>
                <a:ea typeface="MS PGothic" charset="0"/>
              </a:rPr>
            </a:br>
            <a:r>
              <a:rPr lang="en-US" sz="2400" dirty="0">
                <a:solidFill>
                  <a:srgbClr val="953735"/>
                </a:solidFill>
                <a:latin typeface="Calibri" charset="0"/>
                <a:ea typeface="MS PGothic" charset="0"/>
              </a:rPr>
              <a:t>(Administrative Costs)</a:t>
            </a:r>
            <a:endParaRPr lang="en-US" sz="3600" dirty="0">
              <a:solidFill>
                <a:srgbClr val="953735"/>
              </a:solidFill>
              <a:latin typeface="Calibri" charset="0"/>
              <a:ea typeface="MS PGothic" charset="0"/>
            </a:endParaRPr>
          </a:p>
        </p:txBody>
      </p:sp>
      <p:sp>
        <p:nvSpPr>
          <p:cNvPr id="5" name="Slide Number Placeholder 4">
            <a:extLst>
              <a:ext uri="{FF2B5EF4-FFF2-40B4-BE49-F238E27FC236}">
                <a16:creationId xmlns:a16="http://schemas.microsoft.com/office/drawing/2014/main" id="{9EC1136B-3AB0-5542-95CA-F7FF04947940}"/>
              </a:ext>
            </a:extLst>
          </p:cNvPr>
          <p:cNvSpPr>
            <a:spLocks noGrp="1"/>
          </p:cNvSpPr>
          <p:nvPr>
            <p:ph type="sldNum" sz="quarter" idx="12"/>
          </p:nvPr>
        </p:nvSpPr>
        <p:spPr/>
        <p:txBody>
          <a:bodyPr/>
          <a:lstStyle/>
          <a:p>
            <a:fld id="{90E86F3C-2D7F-E241-BC06-0FCF8C623F5F}" type="slidenum">
              <a:rPr lang="en-US" smtClean="0"/>
              <a:t>26</a:t>
            </a:fld>
            <a:endParaRPr lang="en-US" dirty="0"/>
          </a:p>
        </p:txBody>
      </p:sp>
      <p:sp>
        <p:nvSpPr>
          <p:cNvPr id="7" name="Content Placeholder 2">
            <a:extLst>
              <a:ext uri="{FF2B5EF4-FFF2-40B4-BE49-F238E27FC236}">
                <a16:creationId xmlns:a16="http://schemas.microsoft.com/office/drawing/2014/main" id="{E0668005-9025-4829-B63F-7FAF6795F288}"/>
              </a:ext>
            </a:extLst>
          </p:cNvPr>
          <p:cNvSpPr txBox="1">
            <a:spLocks/>
          </p:cNvSpPr>
          <p:nvPr/>
        </p:nvSpPr>
        <p:spPr>
          <a:xfrm>
            <a:off x="118132" y="5687383"/>
            <a:ext cx="2349860" cy="42717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100" dirty="0">
                <a:solidFill>
                  <a:srgbClr val="953735"/>
                </a:solidFill>
                <a:latin typeface="Calibri" charset="0"/>
                <a:ea typeface="MS PGothic" charset="0"/>
                <a:cs typeface="+mj-cs"/>
              </a:rPr>
              <a:t>Source: Department of Education IPEDS database. </a:t>
            </a:r>
            <a:endParaRPr lang="en-US" sz="2800" dirty="0">
              <a:solidFill>
                <a:srgbClr val="953735"/>
              </a:solidFill>
              <a:latin typeface="Calibri" charset="0"/>
              <a:ea typeface="MS PGothic" charset="0"/>
              <a:cs typeface="+mj-cs"/>
            </a:endParaRPr>
          </a:p>
        </p:txBody>
      </p:sp>
      <p:graphicFrame>
        <p:nvGraphicFramePr>
          <p:cNvPr id="8" name="Chart 7">
            <a:extLst>
              <a:ext uri="{FF2B5EF4-FFF2-40B4-BE49-F238E27FC236}">
                <a16:creationId xmlns:a16="http://schemas.microsoft.com/office/drawing/2014/main" id="{16E6FA03-0AED-4810-9D14-68FCD5D886E1}"/>
              </a:ext>
            </a:extLst>
          </p:cNvPr>
          <p:cNvGraphicFramePr>
            <a:graphicFrameLocks/>
          </p:cNvGraphicFramePr>
          <p:nvPr>
            <p:extLst>
              <p:ext uri="{D42A27DB-BD31-4B8C-83A1-F6EECF244321}">
                <p14:modId xmlns:p14="http://schemas.microsoft.com/office/powerpoint/2010/main" val="2713175766"/>
              </p:ext>
            </p:extLst>
          </p:nvPr>
        </p:nvGraphicFramePr>
        <p:xfrm>
          <a:off x="0" y="905522"/>
          <a:ext cx="9144000" cy="4926444"/>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2">
            <a:extLst>
              <a:ext uri="{FF2B5EF4-FFF2-40B4-BE49-F238E27FC236}">
                <a16:creationId xmlns:a16="http://schemas.microsoft.com/office/drawing/2014/main" id="{7AEF8286-BB64-4AA7-8927-E00812838379}"/>
              </a:ext>
            </a:extLst>
          </p:cNvPr>
          <p:cNvSpPr txBox="1">
            <a:spLocks/>
          </p:cNvSpPr>
          <p:nvPr/>
        </p:nvSpPr>
        <p:spPr>
          <a:xfrm>
            <a:off x="6432796" y="5687383"/>
            <a:ext cx="2349860" cy="97694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100" dirty="0">
                <a:solidFill>
                  <a:srgbClr val="953735"/>
                </a:solidFill>
                <a:latin typeface="Calibri" charset="0"/>
                <a:ea typeface="MS PGothic" charset="0"/>
                <a:cs typeface="+mj-cs"/>
              </a:rPr>
              <a:t>Note: Institutional support are expenses reported for overhead-type costs (e.g., President’s Office, Financial Support, HR, Development, Legal, etc.)</a:t>
            </a:r>
            <a:endParaRPr lang="en-US" sz="2800" dirty="0">
              <a:solidFill>
                <a:srgbClr val="953735"/>
              </a:solidFill>
              <a:latin typeface="Calibri" charset="0"/>
              <a:ea typeface="MS PGothic" charset="0"/>
              <a:cs typeface="+mj-cs"/>
            </a:endParaRPr>
          </a:p>
        </p:txBody>
      </p:sp>
      <p:sp>
        <p:nvSpPr>
          <p:cNvPr id="10" name="Content Placeholder 2">
            <a:extLst>
              <a:ext uri="{FF2B5EF4-FFF2-40B4-BE49-F238E27FC236}">
                <a16:creationId xmlns:a16="http://schemas.microsoft.com/office/drawing/2014/main" id="{8063F186-B57F-4713-A325-98107396B635}"/>
              </a:ext>
            </a:extLst>
          </p:cNvPr>
          <p:cNvSpPr txBox="1">
            <a:spLocks/>
          </p:cNvSpPr>
          <p:nvPr/>
        </p:nvSpPr>
        <p:spPr>
          <a:xfrm>
            <a:off x="118131" y="6120197"/>
            <a:ext cx="2593073" cy="6821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100" dirty="0">
                <a:solidFill>
                  <a:srgbClr val="953735"/>
                </a:solidFill>
                <a:latin typeface="Calibri" charset="0"/>
                <a:ea typeface="MS PGothic" charset="0"/>
                <a:cs typeface="+mj-cs"/>
              </a:rPr>
              <a:t>* OSU is investigating their reported Institutional Support spend, as no IT costs were reported, resulting in an unusually low per student spend level.</a:t>
            </a:r>
            <a:endParaRPr lang="en-US" sz="2800" dirty="0">
              <a:solidFill>
                <a:srgbClr val="953735"/>
              </a:solidFill>
              <a:latin typeface="Calibri" charset="0"/>
              <a:ea typeface="MS PGothic" charset="0"/>
              <a:cs typeface="+mj-cs"/>
            </a:endParaRPr>
          </a:p>
        </p:txBody>
      </p:sp>
      <p:sp>
        <p:nvSpPr>
          <p:cNvPr id="3" name="TextBox 2">
            <a:extLst>
              <a:ext uri="{FF2B5EF4-FFF2-40B4-BE49-F238E27FC236}">
                <a16:creationId xmlns:a16="http://schemas.microsoft.com/office/drawing/2014/main" id="{F1AC5878-7D4C-46F5-9A79-53AB370E368D}"/>
              </a:ext>
            </a:extLst>
          </p:cNvPr>
          <p:cNvSpPr txBox="1"/>
          <p:nvPr/>
        </p:nvSpPr>
        <p:spPr>
          <a:xfrm>
            <a:off x="618837" y="5009109"/>
            <a:ext cx="267855" cy="307777"/>
          </a:xfrm>
          <a:prstGeom prst="rect">
            <a:avLst/>
          </a:prstGeom>
          <a:noFill/>
        </p:spPr>
        <p:txBody>
          <a:bodyPr wrap="square" rtlCol="0">
            <a:spAutoFit/>
          </a:bodyPr>
          <a:lstStyle/>
          <a:p>
            <a:r>
              <a:rPr lang="en-US" sz="1400" dirty="0">
                <a:solidFill>
                  <a:srgbClr val="8E0000"/>
                </a:solidFill>
              </a:rPr>
              <a:t>*</a:t>
            </a:r>
            <a:endParaRPr lang="en-US" dirty="0">
              <a:solidFill>
                <a:srgbClr val="8E0000"/>
              </a:solidFill>
            </a:endParaRPr>
          </a:p>
        </p:txBody>
      </p:sp>
      <p:sp>
        <p:nvSpPr>
          <p:cNvPr id="12" name="TextBox 11">
            <a:extLst>
              <a:ext uri="{FF2B5EF4-FFF2-40B4-BE49-F238E27FC236}">
                <a16:creationId xmlns:a16="http://schemas.microsoft.com/office/drawing/2014/main" id="{8EFEA539-FD59-42FD-8823-5589CF9E32A8}"/>
              </a:ext>
            </a:extLst>
          </p:cNvPr>
          <p:cNvSpPr txBox="1"/>
          <p:nvPr/>
        </p:nvSpPr>
        <p:spPr>
          <a:xfrm>
            <a:off x="1795667" y="2231085"/>
            <a:ext cx="2897202" cy="461665"/>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t>At the Power 5 median, OU administrative costs would be $34M higher.</a:t>
            </a:r>
          </a:p>
        </p:txBody>
      </p:sp>
    </p:spTree>
    <p:extLst>
      <p:ext uri="{BB962C8B-B14F-4D97-AF65-F5344CB8AC3E}">
        <p14:creationId xmlns:p14="http://schemas.microsoft.com/office/powerpoint/2010/main" val="14902792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1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10" y="2415953"/>
            <a:ext cx="8229600" cy="1143000"/>
          </a:xfrm>
        </p:spPr>
        <p:txBody>
          <a:bodyPr/>
          <a:lstStyle/>
          <a:p>
            <a:r>
              <a:rPr lang="en-US" dirty="0">
                <a:solidFill>
                  <a:srgbClr val="953735"/>
                </a:solidFill>
                <a:latin typeface="Calibri" charset="0"/>
                <a:ea typeface="MS PGothic" charset="0"/>
              </a:rPr>
              <a:t>Key Financial Metrics</a:t>
            </a:r>
            <a:endParaRPr lang="en-US" dirty="0"/>
          </a:p>
        </p:txBody>
      </p:sp>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3" name="TextBox 2">
            <a:extLst>
              <a:ext uri="{FF2B5EF4-FFF2-40B4-BE49-F238E27FC236}">
                <a16:creationId xmlns:a16="http://schemas.microsoft.com/office/drawing/2014/main" id="{01C256D4-95DA-493E-BFF3-F02638B8F431}"/>
              </a:ext>
            </a:extLst>
          </p:cNvPr>
          <p:cNvSpPr txBox="1"/>
          <p:nvPr/>
        </p:nvSpPr>
        <p:spPr>
          <a:xfrm>
            <a:off x="4180114" y="5503817"/>
            <a:ext cx="4963886" cy="1354183"/>
          </a:xfrm>
          <a:prstGeom prst="rect">
            <a:avLst/>
          </a:prstGeom>
          <a:solidFill>
            <a:schemeClr val="bg1"/>
          </a:solidFill>
        </p:spPr>
        <p:txBody>
          <a:bodyPr wrap="square" rtlCol="0">
            <a:spAutoFit/>
          </a:bodyPr>
          <a:lstStyle/>
          <a:p>
            <a:endParaRPr lang="en-US" dirty="0"/>
          </a:p>
        </p:txBody>
      </p:sp>
      <p:sp>
        <p:nvSpPr>
          <p:cNvPr id="4" name="Slide Number Placeholder 3">
            <a:extLst>
              <a:ext uri="{FF2B5EF4-FFF2-40B4-BE49-F238E27FC236}">
                <a16:creationId xmlns:a16="http://schemas.microsoft.com/office/drawing/2014/main" id="{6B7915CB-BC39-469A-B62C-085FFD176D4E}"/>
              </a:ext>
            </a:extLst>
          </p:cNvPr>
          <p:cNvSpPr>
            <a:spLocks noGrp="1"/>
          </p:cNvSpPr>
          <p:nvPr>
            <p:ph type="sldNum" sz="quarter" idx="12"/>
          </p:nvPr>
        </p:nvSpPr>
        <p:spPr/>
        <p:txBody>
          <a:bodyPr/>
          <a:lstStyle/>
          <a:p>
            <a:fld id="{18C5D8CD-322C-574E-AEB7-08FD264DEC2A}" type="slidenum">
              <a:rPr lang="en-US" smtClean="0"/>
              <a:t>27</a:t>
            </a:fld>
            <a:endParaRPr lang="en-US" dirty="0"/>
          </a:p>
        </p:txBody>
      </p:sp>
    </p:spTree>
    <p:extLst>
      <p:ext uri="{BB962C8B-B14F-4D97-AF65-F5344CB8AC3E}">
        <p14:creationId xmlns:p14="http://schemas.microsoft.com/office/powerpoint/2010/main" val="1287811419"/>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BEEE83-F521-43E1-AEDE-E5CDA07818CA}"/>
              </a:ext>
            </a:extLst>
          </p:cNvPr>
          <p:cNvSpPr txBox="1"/>
          <p:nvPr/>
        </p:nvSpPr>
        <p:spPr>
          <a:xfrm>
            <a:off x="2391076" y="5287765"/>
            <a:ext cx="6752924" cy="1562582"/>
          </a:xfrm>
          <a:prstGeom prst="rect">
            <a:avLst/>
          </a:prstGeom>
          <a:solidFill>
            <a:schemeClr val="bg1"/>
          </a:solidFill>
        </p:spPr>
        <p:txBody>
          <a:bodyPr wrap="square" rtlCol="0">
            <a:spAutoFit/>
          </a:bodyPr>
          <a:lstStyle/>
          <a:p>
            <a:endParaRPr lang="en-US" dirty="0"/>
          </a:p>
        </p:txBody>
      </p:sp>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6" name="Content Placeholder 2"/>
          <p:cNvSpPr>
            <a:spLocks noGrp="1"/>
          </p:cNvSpPr>
          <p:nvPr>
            <p:ph idx="1"/>
          </p:nvPr>
        </p:nvSpPr>
        <p:spPr>
          <a:xfrm>
            <a:off x="457200" y="1570235"/>
            <a:ext cx="8229600" cy="3894900"/>
          </a:xfrm>
        </p:spPr>
        <p:txBody>
          <a:bodyPr>
            <a:normAutofit fontScale="92500" lnSpcReduction="10000"/>
          </a:bodyPr>
          <a:lstStyle/>
          <a:p>
            <a:r>
              <a:rPr lang="en-US" sz="3600" dirty="0">
                <a:solidFill>
                  <a:srgbClr val="953735"/>
                </a:solidFill>
                <a:latin typeface="Calibri" charset="0"/>
                <a:ea typeface="MS PGothic" charset="0"/>
                <a:cs typeface="+mj-cs"/>
              </a:rPr>
              <a:t>Composite Financial Index (CFI)</a:t>
            </a:r>
          </a:p>
          <a:p>
            <a:endParaRPr lang="en-US" sz="3600" dirty="0">
              <a:solidFill>
                <a:srgbClr val="953735"/>
              </a:solidFill>
              <a:latin typeface="Calibri" charset="0"/>
              <a:ea typeface="MS PGothic" charset="0"/>
              <a:cs typeface="+mj-cs"/>
            </a:endParaRPr>
          </a:p>
          <a:p>
            <a:r>
              <a:rPr lang="en-US" sz="3600" dirty="0">
                <a:solidFill>
                  <a:srgbClr val="953735"/>
                </a:solidFill>
                <a:latin typeface="Calibri" charset="0"/>
                <a:ea typeface="MS PGothic" charset="0"/>
                <a:cs typeface="+mj-cs"/>
              </a:rPr>
              <a:t>Unrestricted Cash</a:t>
            </a:r>
          </a:p>
          <a:p>
            <a:endParaRPr lang="en-US" sz="3600" dirty="0">
              <a:solidFill>
                <a:srgbClr val="953735"/>
              </a:solidFill>
              <a:latin typeface="Calibri" charset="0"/>
              <a:ea typeface="MS PGothic" charset="0"/>
              <a:cs typeface="+mj-cs"/>
            </a:endParaRPr>
          </a:p>
          <a:p>
            <a:r>
              <a:rPr lang="en-US" sz="3600" dirty="0">
                <a:solidFill>
                  <a:srgbClr val="953735"/>
                </a:solidFill>
                <a:latin typeface="Calibri" charset="0"/>
                <a:ea typeface="MS PGothic" charset="0"/>
                <a:cs typeface="+mj-cs"/>
              </a:rPr>
              <a:t>Total Debt</a:t>
            </a:r>
          </a:p>
          <a:p>
            <a:endParaRPr lang="en-US" sz="3600" dirty="0">
              <a:solidFill>
                <a:srgbClr val="953735"/>
              </a:solidFill>
              <a:latin typeface="Calibri" charset="0"/>
              <a:ea typeface="MS PGothic" charset="0"/>
              <a:cs typeface="+mj-cs"/>
            </a:endParaRPr>
          </a:p>
          <a:p>
            <a:r>
              <a:rPr lang="en-US" sz="3600" dirty="0">
                <a:solidFill>
                  <a:srgbClr val="953735"/>
                </a:solidFill>
                <a:latin typeface="Calibri" charset="0"/>
                <a:ea typeface="MS PGothic" charset="0"/>
                <a:cs typeface="+mj-cs"/>
              </a:rPr>
              <a:t>Bond Ratings</a:t>
            </a:r>
          </a:p>
          <a:p>
            <a:endParaRPr lang="en-US" sz="3600" dirty="0">
              <a:solidFill>
                <a:srgbClr val="953735"/>
              </a:solidFill>
              <a:latin typeface="Calibri" charset="0"/>
              <a:ea typeface="MS PGothic" charset="0"/>
              <a:cs typeface="+mj-cs"/>
            </a:endParaRPr>
          </a:p>
          <a:p>
            <a:pPr marL="0" indent="0">
              <a:buNone/>
            </a:pPr>
            <a:endParaRPr lang="en-US" sz="3600" dirty="0">
              <a:solidFill>
                <a:srgbClr val="953735"/>
              </a:solidFill>
              <a:latin typeface="Calibri" charset="0"/>
              <a:ea typeface="MS PGothic" charset="0"/>
              <a:cs typeface="+mj-cs"/>
            </a:endParaRPr>
          </a:p>
        </p:txBody>
      </p:sp>
      <p:sp>
        <p:nvSpPr>
          <p:cNvPr id="4" name="Title 1">
            <a:extLst>
              <a:ext uri="{FF2B5EF4-FFF2-40B4-BE49-F238E27FC236}">
                <a16:creationId xmlns:a16="http://schemas.microsoft.com/office/drawing/2014/main" id="{0EAF4782-E642-4392-91BE-7292FC25250F}"/>
              </a:ext>
            </a:extLst>
          </p:cNvPr>
          <p:cNvSpPr>
            <a:spLocks noGrp="1"/>
          </p:cNvSpPr>
          <p:nvPr>
            <p:ph type="title"/>
          </p:nvPr>
        </p:nvSpPr>
        <p:spPr>
          <a:xfrm>
            <a:off x="445910" y="274638"/>
            <a:ext cx="8229600" cy="1143000"/>
          </a:xfrm>
        </p:spPr>
        <p:txBody>
          <a:bodyPr/>
          <a:lstStyle/>
          <a:p>
            <a:r>
              <a:rPr lang="en-US" dirty="0">
                <a:solidFill>
                  <a:srgbClr val="953735"/>
                </a:solidFill>
                <a:latin typeface="Calibri" charset="0"/>
                <a:ea typeface="MS PGothic" charset="0"/>
              </a:rPr>
              <a:t>Key Financial Metrics</a:t>
            </a:r>
            <a:endParaRPr lang="en-US" dirty="0"/>
          </a:p>
        </p:txBody>
      </p:sp>
      <p:sp>
        <p:nvSpPr>
          <p:cNvPr id="2" name="Slide Number Placeholder 1">
            <a:extLst>
              <a:ext uri="{FF2B5EF4-FFF2-40B4-BE49-F238E27FC236}">
                <a16:creationId xmlns:a16="http://schemas.microsoft.com/office/drawing/2014/main" id="{69746CC6-9D85-4FF7-BF15-DEB226540708}"/>
              </a:ext>
            </a:extLst>
          </p:cNvPr>
          <p:cNvSpPr>
            <a:spLocks noGrp="1"/>
          </p:cNvSpPr>
          <p:nvPr>
            <p:ph type="sldNum" sz="quarter" idx="12"/>
          </p:nvPr>
        </p:nvSpPr>
        <p:spPr/>
        <p:txBody>
          <a:bodyPr/>
          <a:lstStyle/>
          <a:p>
            <a:fld id="{18C5D8CD-322C-574E-AEB7-08FD264DEC2A}" type="slidenum">
              <a:rPr lang="en-US" smtClean="0"/>
              <a:t>28</a:t>
            </a:fld>
            <a:endParaRPr lang="en-US" dirty="0"/>
          </a:p>
        </p:txBody>
      </p:sp>
    </p:spTree>
    <p:extLst>
      <p:ext uri="{BB962C8B-B14F-4D97-AF65-F5344CB8AC3E}">
        <p14:creationId xmlns:p14="http://schemas.microsoft.com/office/powerpoint/2010/main" val="19881095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BE6CAB-11F1-46EE-99B6-5F037B306017}"/>
              </a:ext>
            </a:extLst>
          </p:cNvPr>
          <p:cNvSpPr txBox="1"/>
          <p:nvPr/>
        </p:nvSpPr>
        <p:spPr>
          <a:xfrm>
            <a:off x="2391076" y="5287765"/>
            <a:ext cx="6752924" cy="1562582"/>
          </a:xfrm>
          <a:prstGeom prst="rect">
            <a:avLst/>
          </a:prstGeom>
          <a:solidFill>
            <a:schemeClr val="bg1"/>
          </a:solidFill>
        </p:spPr>
        <p:txBody>
          <a:bodyPr wrap="square" rtlCol="0">
            <a:spAutoFit/>
          </a:bodyPr>
          <a:lstStyle/>
          <a:p>
            <a:endParaRPr lang="en-US" dirty="0"/>
          </a:p>
        </p:txBody>
      </p:sp>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6" name="Content Placeholder 2"/>
          <p:cNvSpPr>
            <a:spLocks noGrp="1"/>
          </p:cNvSpPr>
          <p:nvPr>
            <p:ph idx="1"/>
          </p:nvPr>
        </p:nvSpPr>
        <p:spPr>
          <a:xfrm>
            <a:off x="457200" y="1570234"/>
            <a:ext cx="8229600" cy="4891525"/>
          </a:xfrm>
        </p:spPr>
        <p:txBody>
          <a:bodyPr>
            <a:normAutofit fontScale="70000" lnSpcReduction="20000"/>
          </a:bodyPr>
          <a:lstStyle/>
          <a:p>
            <a:r>
              <a:rPr lang="en-US" sz="3600" b="1" dirty="0">
                <a:solidFill>
                  <a:srgbClr val="953735"/>
                </a:solidFill>
                <a:latin typeface="Calibri" charset="0"/>
                <a:ea typeface="MS PGothic" charset="0"/>
                <a:cs typeface="+mj-cs"/>
              </a:rPr>
              <a:t>Balance Sheet Focus (70% weight): </a:t>
            </a:r>
          </a:p>
          <a:p>
            <a:pPr lvl="1"/>
            <a:r>
              <a:rPr lang="en-US" sz="3200" dirty="0">
                <a:solidFill>
                  <a:srgbClr val="953735"/>
                </a:solidFill>
                <a:latin typeface="Calibri" charset="0"/>
                <a:ea typeface="MS PGothic" charset="0"/>
                <a:cs typeface="+mj-cs"/>
              </a:rPr>
              <a:t>Primary Reserve Ratio (35%)</a:t>
            </a:r>
          </a:p>
          <a:p>
            <a:pPr lvl="2"/>
            <a:r>
              <a:rPr lang="en-US" sz="2800" dirty="0">
                <a:solidFill>
                  <a:srgbClr val="953735"/>
                </a:solidFill>
                <a:latin typeface="Calibri" charset="0"/>
                <a:ea typeface="MS PGothic" charset="0"/>
                <a:cs typeface="+mj-cs"/>
              </a:rPr>
              <a:t>How do our reserves compare to annual spend?</a:t>
            </a:r>
          </a:p>
          <a:p>
            <a:endParaRPr lang="en-US" sz="3600" dirty="0">
              <a:solidFill>
                <a:srgbClr val="953735"/>
              </a:solidFill>
              <a:latin typeface="Calibri" charset="0"/>
              <a:ea typeface="MS PGothic" charset="0"/>
              <a:cs typeface="+mj-cs"/>
            </a:endParaRPr>
          </a:p>
          <a:p>
            <a:pPr lvl="1"/>
            <a:r>
              <a:rPr lang="en-US" sz="3200" dirty="0">
                <a:solidFill>
                  <a:srgbClr val="953735"/>
                </a:solidFill>
                <a:latin typeface="Calibri" charset="0"/>
                <a:ea typeface="MS PGothic" charset="0"/>
                <a:cs typeface="+mj-cs"/>
              </a:rPr>
              <a:t>Viability (Solvency) Ratio (35%)</a:t>
            </a:r>
          </a:p>
          <a:p>
            <a:pPr lvl="2"/>
            <a:r>
              <a:rPr lang="en-US" sz="2800" dirty="0">
                <a:solidFill>
                  <a:srgbClr val="953735"/>
                </a:solidFill>
                <a:latin typeface="Calibri" charset="0"/>
                <a:ea typeface="MS PGothic" charset="0"/>
              </a:rPr>
              <a:t>How do our reserves compare to our total debt?</a:t>
            </a:r>
          </a:p>
          <a:p>
            <a:pPr marL="0" indent="0">
              <a:buNone/>
            </a:pPr>
            <a:endParaRPr lang="en-US" sz="3600" dirty="0">
              <a:solidFill>
                <a:srgbClr val="953735"/>
              </a:solidFill>
              <a:latin typeface="Calibri" charset="0"/>
              <a:ea typeface="MS PGothic" charset="0"/>
              <a:cs typeface="+mj-cs"/>
            </a:endParaRPr>
          </a:p>
          <a:p>
            <a:r>
              <a:rPr lang="en-US" sz="3600" b="1" dirty="0">
                <a:solidFill>
                  <a:srgbClr val="953735"/>
                </a:solidFill>
                <a:latin typeface="Calibri" charset="0"/>
                <a:ea typeface="MS PGothic" charset="0"/>
                <a:cs typeface="+mj-cs"/>
              </a:rPr>
              <a:t>Income Statement Focus (30% weight): </a:t>
            </a:r>
          </a:p>
          <a:p>
            <a:pPr lvl="1"/>
            <a:r>
              <a:rPr lang="en-US" sz="3200" dirty="0">
                <a:solidFill>
                  <a:srgbClr val="953735"/>
                </a:solidFill>
                <a:latin typeface="Calibri" charset="0"/>
                <a:ea typeface="MS PGothic" charset="0"/>
                <a:cs typeface="+mj-cs"/>
              </a:rPr>
              <a:t>Return on Net Assets (20%)</a:t>
            </a:r>
          </a:p>
          <a:p>
            <a:pPr lvl="2"/>
            <a:r>
              <a:rPr lang="en-US" sz="2800" dirty="0">
                <a:solidFill>
                  <a:srgbClr val="953735"/>
                </a:solidFill>
                <a:latin typeface="Calibri" charset="0"/>
                <a:ea typeface="MS PGothic" charset="0"/>
                <a:cs typeface="+mj-cs"/>
              </a:rPr>
              <a:t>How did we perform financially this year relative to our size?</a:t>
            </a:r>
          </a:p>
          <a:p>
            <a:endParaRPr lang="en-US" sz="3600" dirty="0">
              <a:solidFill>
                <a:srgbClr val="953735"/>
              </a:solidFill>
              <a:latin typeface="Calibri" charset="0"/>
              <a:ea typeface="MS PGothic" charset="0"/>
              <a:cs typeface="+mj-cs"/>
            </a:endParaRPr>
          </a:p>
          <a:p>
            <a:pPr lvl="1"/>
            <a:r>
              <a:rPr lang="en-US" sz="3200" dirty="0">
                <a:solidFill>
                  <a:srgbClr val="953735"/>
                </a:solidFill>
                <a:latin typeface="Calibri" charset="0"/>
                <a:ea typeface="MS PGothic" charset="0"/>
                <a:cs typeface="+mj-cs"/>
              </a:rPr>
              <a:t>Net Operating Revenues Ratio (10%)</a:t>
            </a:r>
          </a:p>
          <a:p>
            <a:pPr lvl="2"/>
            <a:r>
              <a:rPr lang="en-US" sz="2800" dirty="0">
                <a:solidFill>
                  <a:srgbClr val="953735"/>
                </a:solidFill>
                <a:latin typeface="Calibri" charset="0"/>
                <a:ea typeface="MS PGothic" charset="0"/>
                <a:cs typeface="+mj-cs"/>
              </a:rPr>
              <a:t>Did we live within our means this year?</a:t>
            </a:r>
          </a:p>
          <a:p>
            <a:pPr marL="0" indent="0">
              <a:buNone/>
            </a:pPr>
            <a:endParaRPr lang="en-US" sz="3600" dirty="0">
              <a:solidFill>
                <a:srgbClr val="953735"/>
              </a:solidFill>
              <a:latin typeface="Calibri" charset="0"/>
              <a:ea typeface="MS PGothic" charset="0"/>
              <a:cs typeface="+mj-cs"/>
            </a:endParaRPr>
          </a:p>
        </p:txBody>
      </p:sp>
      <p:sp>
        <p:nvSpPr>
          <p:cNvPr id="4" name="Title 1">
            <a:extLst>
              <a:ext uri="{FF2B5EF4-FFF2-40B4-BE49-F238E27FC236}">
                <a16:creationId xmlns:a16="http://schemas.microsoft.com/office/drawing/2014/main" id="{0EAF4782-E642-4392-91BE-7292FC25250F}"/>
              </a:ext>
            </a:extLst>
          </p:cNvPr>
          <p:cNvSpPr>
            <a:spLocks noGrp="1"/>
          </p:cNvSpPr>
          <p:nvPr>
            <p:ph type="title"/>
          </p:nvPr>
        </p:nvSpPr>
        <p:spPr>
          <a:xfrm>
            <a:off x="445910" y="274638"/>
            <a:ext cx="8229600" cy="1143000"/>
          </a:xfrm>
        </p:spPr>
        <p:txBody>
          <a:bodyPr/>
          <a:lstStyle/>
          <a:p>
            <a:r>
              <a:rPr lang="en-US" dirty="0">
                <a:solidFill>
                  <a:srgbClr val="953735"/>
                </a:solidFill>
                <a:latin typeface="Calibri" charset="0"/>
                <a:ea typeface="MS PGothic" charset="0"/>
              </a:rPr>
              <a:t>CFI Components</a:t>
            </a:r>
            <a:endParaRPr lang="en-US" dirty="0"/>
          </a:p>
        </p:txBody>
      </p:sp>
      <p:sp>
        <p:nvSpPr>
          <p:cNvPr id="2" name="Slide Number Placeholder 1">
            <a:extLst>
              <a:ext uri="{FF2B5EF4-FFF2-40B4-BE49-F238E27FC236}">
                <a16:creationId xmlns:a16="http://schemas.microsoft.com/office/drawing/2014/main" id="{BB05EBD0-98C8-4385-B86B-F0F83A96C5E7}"/>
              </a:ext>
            </a:extLst>
          </p:cNvPr>
          <p:cNvSpPr>
            <a:spLocks noGrp="1"/>
          </p:cNvSpPr>
          <p:nvPr>
            <p:ph type="sldNum" sz="quarter" idx="12"/>
          </p:nvPr>
        </p:nvSpPr>
        <p:spPr/>
        <p:txBody>
          <a:bodyPr/>
          <a:lstStyle/>
          <a:p>
            <a:fld id="{18C5D8CD-322C-574E-AEB7-08FD264DEC2A}" type="slidenum">
              <a:rPr lang="en-US" smtClean="0"/>
              <a:t>29</a:t>
            </a:fld>
            <a:endParaRPr lang="en-US" dirty="0"/>
          </a:p>
        </p:txBody>
      </p:sp>
    </p:spTree>
    <p:extLst>
      <p:ext uri="{BB962C8B-B14F-4D97-AF65-F5344CB8AC3E}">
        <p14:creationId xmlns:p14="http://schemas.microsoft.com/office/powerpoint/2010/main" val="28535134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11" end="1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10" y="2415953"/>
            <a:ext cx="8229600" cy="1143000"/>
          </a:xfrm>
        </p:spPr>
        <p:txBody>
          <a:bodyPr>
            <a:normAutofit/>
          </a:bodyPr>
          <a:lstStyle/>
          <a:p>
            <a:r>
              <a:rPr lang="en-US" dirty="0">
                <a:solidFill>
                  <a:srgbClr val="953735"/>
                </a:solidFill>
                <a:latin typeface="Calibri" charset="0"/>
                <a:ea typeface="MS PGothic" charset="0"/>
              </a:rPr>
              <a:t>Budget Information</a:t>
            </a:r>
            <a:endParaRPr lang="en-US" dirty="0"/>
          </a:p>
        </p:txBody>
      </p:sp>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3" name="TextBox 2">
            <a:extLst>
              <a:ext uri="{FF2B5EF4-FFF2-40B4-BE49-F238E27FC236}">
                <a16:creationId xmlns:a16="http://schemas.microsoft.com/office/drawing/2014/main" id="{01C256D4-95DA-493E-BFF3-F02638B8F431}"/>
              </a:ext>
            </a:extLst>
          </p:cNvPr>
          <p:cNvSpPr txBox="1"/>
          <p:nvPr/>
        </p:nvSpPr>
        <p:spPr>
          <a:xfrm>
            <a:off x="4180114" y="5503817"/>
            <a:ext cx="4963886" cy="1354183"/>
          </a:xfrm>
          <a:prstGeom prst="rect">
            <a:avLst/>
          </a:prstGeom>
          <a:solidFill>
            <a:schemeClr val="bg1"/>
          </a:solidFill>
        </p:spPr>
        <p:txBody>
          <a:bodyPr wrap="square" rtlCol="0">
            <a:spAutoFit/>
          </a:bodyPr>
          <a:lstStyle/>
          <a:p>
            <a:endParaRPr lang="en-US" dirty="0"/>
          </a:p>
        </p:txBody>
      </p:sp>
      <p:sp>
        <p:nvSpPr>
          <p:cNvPr id="4" name="Slide Number Placeholder 3">
            <a:extLst>
              <a:ext uri="{FF2B5EF4-FFF2-40B4-BE49-F238E27FC236}">
                <a16:creationId xmlns:a16="http://schemas.microsoft.com/office/drawing/2014/main" id="{6B7915CB-BC39-469A-B62C-085FFD176D4E}"/>
              </a:ext>
            </a:extLst>
          </p:cNvPr>
          <p:cNvSpPr>
            <a:spLocks noGrp="1"/>
          </p:cNvSpPr>
          <p:nvPr>
            <p:ph type="sldNum" sz="quarter" idx="12"/>
          </p:nvPr>
        </p:nvSpPr>
        <p:spPr/>
        <p:txBody>
          <a:bodyPr/>
          <a:lstStyle/>
          <a:p>
            <a:fld id="{18C5D8CD-322C-574E-AEB7-08FD264DEC2A}" type="slidenum">
              <a:rPr lang="en-US" smtClean="0"/>
              <a:t>3</a:t>
            </a:fld>
            <a:endParaRPr lang="en-US" dirty="0"/>
          </a:p>
        </p:txBody>
      </p:sp>
      <p:sp>
        <p:nvSpPr>
          <p:cNvPr id="5" name="TextBox 4">
            <a:extLst>
              <a:ext uri="{FF2B5EF4-FFF2-40B4-BE49-F238E27FC236}">
                <a16:creationId xmlns:a16="http://schemas.microsoft.com/office/drawing/2014/main" id="{A9FF79F3-85CD-469C-B490-0412576F5628}"/>
              </a:ext>
            </a:extLst>
          </p:cNvPr>
          <p:cNvSpPr txBox="1"/>
          <p:nvPr/>
        </p:nvSpPr>
        <p:spPr>
          <a:xfrm>
            <a:off x="929640" y="4590647"/>
            <a:ext cx="7284720" cy="523220"/>
          </a:xfrm>
          <a:prstGeom prst="rect">
            <a:avLst/>
          </a:prstGeom>
          <a:noFill/>
        </p:spPr>
        <p:txBody>
          <a:bodyPr wrap="square" rtlCol="0">
            <a:spAutoFit/>
          </a:bodyPr>
          <a:lstStyle/>
          <a:p>
            <a:r>
              <a:rPr lang="en-US" sz="1400" dirty="0"/>
              <a:t>Visit the following link for short budget onboarding videos and various annual operating budget reports: </a:t>
            </a:r>
            <a:r>
              <a:rPr lang="en-US" sz="1400" dirty="0">
                <a:hlinkClick r:id="rId3"/>
              </a:rPr>
              <a:t>https://www.ou.edu/budget/general_information/background-facts</a:t>
            </a:r>
            <a:endParaRPr lang="en-US" sz="1400" dirty="0"/>
          </a:p>
        </p:txBody>
      </p:sp>
    </p:spTree>
    <p:extLst>
      <p:ext uri="{BB962C8B-B14F-4D97-AF65-F5344CB8AC3E}">
        <p14:creationId xmlns:p14="http://schemas.microsoft.com/office/powerpoint/2010/main" val="3299679082"/>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11" name="Title 1">
            <a:extLst>
              <a:ext uri="{FF2B5EF4-FFF2-40B4-BE49-F238E27FC236}">
                <a16:creationId xmlns:a16="http://schemas.microsoft.com/office/drawing/2014/main" id="{D96081F0-8B4E-49C3-A162-81AB612DB9EA}"/>
              </a:ext>
            </a:extLst>
          </p:cNvPr>
          <p:cNvSpPr>
            <a:spLocks noGrp="1"/>
          </p:cNvSpPr>
          <p:nvPr>
            <p:ph type="title"/>
          </p:nvPr>
        </p:nvSpPr>
        <p:spPr>
          <a:xfrm>
            <a:off x="246946" y="451412"/>
            <a:ext cx="2158394" cy="5664423"/>
          </a:xfrm>
          <a:ln w="76200">
            <a:solidFill>
              <a:schemeClr val="accent2">
                <a:lumMod val="75000"/>
              </a:schemeClr>
            </a:solidFill>
          </a:ln>
        </p:spPr>
        <p:txBody>
          <a:bodyPr>
            <a:normAutofit/>
          </a:bodyPr>
          <a:lstStyle/>
          <a:p>
            <a:r>
              <a:rPr lang="en-US" sz="4000" dirty="0">
                <a:solidFill>
                  <a:srgbClr val="953735"/>
                </a:solidFill>
                <a:latin typeface="Calibri" charset="0"/>
                <a:ea typeface="MS PGothic" charset="0"/>
              </a:rPr>
              <a:t>Charting the </a:t>
            </a:r>
            <a:br>
              <a:rPr lang="en-US" sz="4000" dirty="0">
                <a:solidFill>
                  <a:srgbClr val="953735"/>
                </a:solidFill>
                <a:latin typeface="Calibri" charset="0"/>
                <a:ea typeface="MS PGothic" charset="0"/>
              </a:rPr>
            </a:br>
            <a:r>
              <a:rPr lang="en-US" sz="4000" dirty="0">
                <a:solidFill>
                  <a:srgbClr val="953735"/>
                </a:solidFill>
                <a:latin typeface="Calibri" charset="0"/>
                <a:ea typeface="MS PGothic" charset="0"/>
              </a:rPr>
              <a:t>CFI Ratio</a:t>
            </a:r>
            <a:endParaRPr lang="en-US" sz="4000" dirty="0"/>
          </a:p>
        </p:txBody>
      </p:sp>
      <p:sp>
        <p:nvSpPr>
          <p:cNvPr id="2" name="Slide Number Placeholder 1">
            <a:extLst>
              <a:ext uri="{FF2B5EF4-FFF2-40B4-BE49-F238E27FC236}">
                <a16:creationId xmlns:a16="http://schemas.microsoft.com/office/drawing/2014/main" id="{639F48CB-8BC7-46F9-AD5B-CB48CF4C3AAD}"/>
              </a:ext>
            </a:extLst>
          </p:cNvPr>
          <p:cNvSpPr>
            <a:spLocks noGrp="1"/>
          </p:cNvSpPr>
          <p:nvPr>
            <p:ph type="sldNum" sz="quarter" idx="12"/>
          </p:nvPr>
        </p:nvSpPr>
        <p:spPr/>
        <p:txBody>
          <a:bodyPr/>
          <a:lstStyle/>
          <a:p>
            <a:fld id="{18C5D8CD-322C-574E-AEB7-08FD264DEC2A}" type="slidenum">
              <a:rPr lang="en-US" smtClean="0"/>
              <a:t>30</a:t>
            </a:fld>
            <a:endParaRPr lang="en-US" dirty="0"/>
          </a:p>
        </p:txBody>
      </p:sp>
      <p:pic>
        <p:nvPicPr>
          <p:cNvPr id="6" name="Picture 5" descr="Timeline&#10;&#10;Description automatically generated">
            <a:extLst>
              <a:ext uri="{FF2B5EF4-FFF2-40B4-BE49-F238E27FC236}">
                <a16:creationId xmlns:a16="http://schemas.microsoft.com/office/drawing/2014/main" id="{00CCE0BD-E516-4CBA-8227-5C88B5A0E859}"/>
              </a:ext>
            </a:extLst>
          </p:cNvPr>
          <p:cNvPicPr>
            <a:picLocks noChangeAspect="1"/>
          </p:cNvPicPr>
          <p:nvPr/>
        </p:nvPicPr>
        <p:blipFill>
          <a:blip r:embed="rId3"/>
          <a:stretch>
            <a:fillRect/>
          </a:stretch>
        </p:blipFill>
        <p:spPr>
          <a:xfrm>
            <a:off x="2899779" y="243840"/>
            <a:ext cx="6244221" cy="6566189"/>
          </a:xfrm>
          <a:prstGeom prst="rect">
            <a:avLst/>
          </a:prstGeom>
        </p:spPr>
      </p:pic>
    </p:spTree>
    <p:extLst>
      <p:ext uri="{BB962C8B-B14F-4D97-AF65-F5344CB8AC3E}">
        <p14:creationId xmlns:p14="http://schemas.microsoft.com/office/powerpoint/2010/main" val="434564711"/>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7F4FFA-A389-471C-A680-3F2FAC8A6C75}"/>
              </a:ext>
            </a:extLst>
          </p:cNvPr>
          <p:cNvSpPr txBox="1"/>
          <p:nvPr/>
        </p:nvSpPr>
        <p:spPr>
          <a:xfrm>
            <a:off x="902825" y="5312780"/>
            <a:ext cx="8229600" cy="1545220"/>
          </a:xfrm>
          <a:prstGeom prst="rect">
            <a:avLst/>
          </a:prstGeom>
          <a:solidFill>
            <a:schemeClr val="bg1"/>
          </a:solidFill>
        </p:spPr>
        <p:txBody>
          <a:bodyPr wrap="square" rtlCol="0">
            <a:spAutoFit/>
          </a:bodyPr>
          <a:lstStyle/>
          <a:p>
            <a:endParaRPr lang="en-US" dirty="0"/>
          </a:p>
        </p:txBody>
      </p:sp>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4" name="Title 1">
            <a:extLst>
              <a:ext uri="{FF2B5EF4-FFF2-40B4-BE49-F238E27FC236}">
                <a16:creationId xmlns:a16="http://schemas.microsoft.com/office/drawing/2014/main" id="{0EAF4782-E642-4392-91BE-7292FC25250F}"/>
              </a:ext>
            </a:extLst>
          </p:cNvPr>
          <p:cNvSpPr>
            <a:spLocks noGrp="1"/>
          </p:cNvSpPr>
          <p:nvPr>
            <p:ph type="title"/>
          </p:nvPr>
        </p:nvSpPr>
        <p:spPr>
          <a:xfrm>
            <a:off x="445910" y="216763"/>
            <a:ext cx="8229600" cy="1143000"/>
          </a:xfrm>
        </p:spPr>
        <p:txBody>
          <a:bodyPr/>
          <a:lstStyle/>
          <a:p>
            <a:r>
              <a:rPr lang="en-US" dirty="0">
                <a:solidFill>
                  <a:srgbClr val="953735"/>
                </a:solidFill>
                <a:latin typeface="Calibri" charset="0"/>
                <a:ea typeface="MS PGothic" charset="0"/>
              </a:rPr>
              <a:t>CFI Trend</a:t>
            </a:r>
            <a:endParaRPr lang="en-US" dirty="0"/>
          </a:p>
        </p:txBody>
      </p:sp>
      <p:graphicFrame>
        <p:nvGraphicFramePr>
          <p:cNvPr id="7" name="Chart 6">
            <a:extLst>
              <a:ext uri="{FF2B5EF4-FFF2-40B4-BE49-F238E27FC236}">
                <a16:creationId xmlns:a16="http://schemas.microsoft.com/office/drawing/2014/main" id="{545F687D-1501-4E8B-8F15-10A060E9715B}"/>
              </a:ext>
            </a:extLst>
          </p:cNvPr>
          <p:cNvGraphicFramePr>
            <a:graphicFrameLocks/>
          </p:cNvGraphicFramePr>
          <p:nvPr/>
        </p:nvGraphicFramePr>
        <p:xfrm>
          <a:off x="1457325" y="1624012"/>
          <a:ext cx="7026918" cy="460316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CF5C294-C069-4F05-B712-C5CB2C1571F9}"/>
              </a:ext>
            </a:extLst>
          </p:cNvPr>
          <p:cNvSpPr txBox="1"/>
          <p:nvPr/>
        </p:nvSpPr>
        <p:spPr>
          <a:xfrm>
            <a:off x="492151" y="2453833"/>
            <a:ext cx="553998" cy="2453833"/>
          </a:xfrm>
          <a:prstGeom prst="rect">
            <a:avLst/>
          </a:prstGeom>
          <a:noFill/>
        </p:spPr>
        <p:txBody>
          <a:bodyPr vert="vert270" wrap="square" rtlCol="0" anchor="ctr" anchorCtr="0">
            <a:spAutoFit/>
          </a:bodyPr>
          <a:lstStyle/>
          <a:p>
            <a:pPr algn="ctr"/>
            <a:r>
              <a:rPr lang="en-US" sz="2400" dirty="0">
                <a:solidFill>
                  <a:schemeClr val="accent2">
                    <a:lumMod val="75000"/>
                  </a:schemeClr>
                </a:solidFill>
              </a:rPr>
              <a:t>CFI Rating</a:t>
            </a:r>
          </a:p>
        </p:txBody>
      </p:sp>
      <p:sp>
        <p:nvSpPr>
          <p:cNvPr id="9" name="TextBox 8">
            <a:extLst>
              <a:ext uri="{FF2B5EF4-FFF2-40B4-BE49-F238E27FC236}">
                <a16:creationId xmlns:a16="http://schemas.microsoft.com/office/drawing/2014/main" id="{E851643E-9983-4857-9A88-4464788AAA9E}"/>
              </a:ext>
            </a:extLst>
          </p:cNvPr>
          <p:cNvSpPr txBox="1"/>
          <p:nvPr/>
        </p:nvSpPr>
        <p:spPr>
          <a:xfrm>
            <a:off x="335665" y="6193225"/>
            <a:ext cx="7232083" cy="369332"/>
          </a:xfrm>
          <a:prstGeom prst="rect">
            <a:avLst/>
          </a:prstGeom>
          <a:noFill/>
        </p:spPr>
        <p:txBody>
          <a:bodyPr wrap="square" rtlCol="0">
            <a:spAutoFit/>
          </a:bodyPr>
          <a:lstStyle/>
          <a:p>
            <a:r>
              <a:rPr lang="en-US" dirty="0">
                <a:solidFill>
                  <a:schemeClr val="accent2">
                    <a:lumMod val="50000"/>
                  </a:schemeClr>
                </a:solidFill>
              </a:rPr>
              <a:t>Source: Recalculated from Audited Financial Statements, OU Norman </a:t>
            </a:r>
          </a:p>
        </p:txBody>
      </p:sp>
      <p:graphicFrame>
        <p:nvGraphicFramePr>
          <p:cNvPr id="10" name="Chart 9">
            <a:extLst>
              <a:ext uri="{FF2B5EF4-FFF2-40B4-BE49-F238E27FC236}">
                <a16:creationId xmlns:a16="http://schemas.microsoft.com/office/drawing/2014/main" id="{C81FCA33-B0EF-4E95-B8A3-4F468807B523}"/>
              </a:ext>
            </a:extLst>
          </p:cNvPr>
          <p:cNvGraphicFramePr>
            <a:graphicFrameLocks/>
          </p:cNvGraphicFramePr>
          <p:nvPr>
            <p:extLst>
              <p:ext uri="{D42A27DB-BD31-4B8C-83A1-F6EECF244321}">
                <p14:modId xmlns:p14="http://schemas.microsoft.com/office/powerpoint/2010/main" val="772309076"/>
              </p:ext>
            </p:extLst>
          </p:nvPr>
        </p:nvGraphicFramePr>
        <p:xfrm>
          <a:off x="902826" y="1313813"/>
          <a:ext cx="7581418" cy="4603167"/>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9FD765E4-4D08-49FA-9871-9AE7F815E1CB}"/>
              </a:ext>
            </a:extLst>
          </p:cNvPr>
          <p:cNvSpPr>
            <a:spLocks noGrp="1"/>
          </p:cNvSpPr>
          <p:nvPr>
            <p:ph type="sldNum" sz="quarter" idx="12"/>
          </p:nvPr>
        </p:nvSpPr>
        <p:spPr/>
        <p:txBody>
          <a:bodyPr/>
          <a:lstStyle/>
          <a:p>
            <a:fld id="{18C5D8CD-322C-574E-AEB7-08FD264DEC2A}" type="slidenum">
              <a:rPr lang="en-US" smtClean="0"/>
              <a:t>31</a:t>
            </a:fld>
            <a:endParaRPr lang="en-US" dirty="0"/>
          </a:p>
        </p:txBody>
      </p:sp>
    </p:spTree>
    <p:extLst>
      <p:ext uri="{BB962C8B-B14F-4D97-AF65-F5344CB8AC3E}">
        <p14:creationId xmlns:p14="http://schemas.microsoft.com/office/powerpoint/2010/main" val="1265341677"/>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7F4FFA-A389-471C-A680-3F2FAC8A6C75}"/>
              </a:ext>
            </a:extLst>
          </p:cNvPr>
          <p:cNvSpPr txBox="1"/>
          <p:nvPr/>
        </p:nvSpPr>
        <p:spPr>
          <a:xfrm>
            <a:off x="902825" y="5312780"/>
            <a:ext cx="8229600" cy="1545220"/>
          </a:xfrm>
          <a:prstGeom prst="rect">
            <a:avLst/>
          </a:prstGeom>
          <a:solidFill>
            <a:schemeClr val="bg1"/>
          </a:solidFill>
        </p:spPr>
        <p:txBody>
          <a:bodyPr wrap="square" rtlCol="0">
            <a:spAutoFit/>
          </a:bodyPr>
          <a:lstStyle/>
          <a:p>
            <a:endParaRPr lang="en-US" dirty="0"/>
          </a:p>
        </p:txBody>
      </p:sp>
      <p:pic>
        <p:nvPicPr>
          <p:cNvPr id="18" name="Picture 17" descr="A diagram of a business model&#10;&#10;Description automatically generated">
            <a:extLst>
              <a:ext uri="{FF2B5EF4-FFF2-40B4-BE49-F238E27FC236}">
                <a16:creationId xmlns:a16="http://schemas.microsoft.com/office/drawing/2014/main" id="{F8D3007B-64D5-433C-90A0-DEA8659071A9}"/>
              </a:ext>
            </a:extLst>
          </p:cNvPr>
          <p:cNvPicPr>
            <a:picLocks noChangeAspect="1"/>
          </p:cNvPicPr>
          <p:nvPr/>
        </p:nvPicPr>
        <p:blipFill>
          <a:blip r:embed="rId3"/>
          <a:stretch>
            <a:fillRect/>
          </a:stretch>
        </p:blipFill>
        <p:spPr>
          <a:xfrm>
            <a:off x="948401" y="1104198"/>
            <a:ext cx="7318572" cy="5252152"/>
          </a:xfrm>
          <a:prstGeom prst="rect">
            <a:avLst/>
          </a:prstGeom>
        </p:spPr>
      </p:pic>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4" name="Title 1">
            <a:extLst>
              <a:ext uri="{FF2B5EF4-FFF2-40B4-BE49-F238E27FC236}">
                <a16:creationId xmlns:a16="http://schemas.microsoft.com/office/drawing/2014/main" id="{0EAF4782-E642-4392-91BE-7292FC25250F}"/>
              </a:ext>
            </a:extLst>
          </p:cNvPr>
          <p:cNvSpPr>
            <a:spLocks noGrp="1"/>
          </p:cNvSpPr>
          <p:nvPr>
            <p:ph type="title"/>
          </p:nvPr>
        </p:nvSpPr>
        <p:spPr>
          <a:xfrm>
            <a:off x="445910" y="216763"/>
            <a:ext cx="8229600" cy="1143000"/>
          </a:xfrm>
        </p:spPr>
        <p:txBody>
          <a:bodyPr/>
          <a:lstStyle/>
          <a:p>
            <a:r>
              <a:rPr lang="en-US" dirty="0">
                <a:solidFill>
                  <a:srgbClr val="953735"/>
                </a:solidFill>
                <a:latin typeface="Calibri" charset="0"/>
                <a:ea typeface="MS PGothic" charset="0"/>
              </a:rPr>
              <a:t>CFI Profile FY 2023</a:t>
            </a:r>
            <a:endParaRPr lang="en-US" dirty="0"/>
          </a:p>
        </p:txBody>
      </p:sp>
      <p:sp>
        <p:nvSpPr>
          <p:cNvPr id="2" name="Slide Number Placeholder 1">
            <a:extLst>
              <a:ext uri="{FF2B5EF4-FFF2-40B4-BE49-F238E27FC236}">
                <a16:creationId xmlns:a16="http://schemas.microsoft.com/office/drawing/2014/main" id="{39944818-D163-495C-962D-E0DB1ED22074}"/>
              </a:ext>
            </a:extLst>
          </p:cNvPr>
          <p:cNvSpPr>
            <a:spLocks noGrp="1"/>
          </p:cNvSpPr>
          <p:nvPr>
            <p:ph type="sldNum" sz="quarter" idx="12"/>
          </p:nvPr>
        </p:nvSpPr>
        <p:spPr/>
        <p:txBody>
          <a:bodyPr/>
          <a:lstStyle/>
          <a:p>
            <a:fld id="{18C5D8CD-322C-574E-AEB7-08FD264DEC2A}" type="slidenum">
              <a:rPr lang="en-US" smtClean="0"/>
              <a:t>32</a:t>
            </a:fld>
            <a:endParaRPr lang="en-US" dirty="0"/>
          </a:p>
        </p:txBody>
      </p:sp>
      <p:sp>
        <p:nvSpPr>
          <p:cNvPr id="11" name="TextBox 10">
            <a:extLst>
              <a:ext uri="{FF2B5EF4-FFF2-40B4-BE49-F238E27FC236}">
                <a16:creationId xmlns:a16="http://schemas.microsoft.com/office/drawing/2014/main" id="{E758F52D-9B97-4172-BE7C-A0B350EF1C42}"/>
              </a:ext>
            </a:extLst>
          </p:cNvPr>
          <p:cNvSpPr txBox="1"/>
          <p:nvPr/>
        </p:nvSpPr>
        <p:spPr>
          <a:xfrm>
            <a:off x="5900851" y="5958538"/>
            <a:ext cx="2340324" cy="307777"/>
          </a:xfrm>
          <a:prstGeom prst="rect">
            <a:avLst/>
          </a:prstGeom>
          <a:noFill/>
          <a:ln w="25400">
            <a:solidFill>
              <a:schemeClr val="tx1"/>
            </a:solidFill>
          </a:ln>
        </p:spPr>
        <p:txBody>
          <a:bodyPr wrap="square" rtlCol="0">
            <a:spAutoFit/>
          </a:bodyPr>
          <a:lstStyle/>
          <a:p>
            <a:pPr algn="ctr"/>
            <a:r>
              <a:rPr lang="en-US" sz="1400" dirty="0">
                <a:solidFill>
                  <a:srgbClr val="953735"/>
                </a:solidFill>
                <a:latin typeface="Calibri" charset="0"/>
                <a:ea typeface="MS PGothic" charset="0"/>
                <a:cs typeface="+mj-cs"/>
              </a:rPr>
              <a:t>No threshold values are met.</a:t>
            </a:r>
          </a:p>
        </p:txBody>
      </p:sp>
      <p:sp>
        <p:nvSpPr>
          <p:cNvPr id="9" name="TextBox 8">
            <a:extLst>
              <a:ext uri="{FF2B5EF4-FFF2-40B4-BE49-F238E27FC236}">
                <a16:creationId xmlns:a16="http://schemas.microsoft.com/office/drawing/2014/main" id="{66106625-D916-43C3-9CC2-C9F4903DFD62}"/>
              </a:ext>
            </a:extLst>
          </p:cNvPr>
          <p:cNvSpPr txBox="1"/>
          <p:nvPr/>
        </p:nvSpPr>
        <p:spPr>
          <a:xfrm>
            <a:off x="240186" y="4870929"/>
            <a:ext cx="2685894" cy="1815882"/>
          </a:xfrm>
          <a:prstGeom prst="rect">
            <a:avLst/>
          </a:prstGeom>
          <a:noFill/>
          <a:ln w="25400">
            <a:solidFill>
              <a:schemeClr val="tx1"/>
            </a:solidFill>
          </a:ln>
        </p:spPr>
        <p:txBody>
          <a:bodyPr wrap="square" rtlCol="0">
            <a:spAutoFit/>
          </a:bodyPr>
          <a:lstStyle/>
          <a:p>
            <a:r>
              <a:rPr lang="en-US" sz="1400" b="1" dirty="0">
                <a:solidFill>
                  <a:srgbClr val="953735"/>
                </a:solidFill>
                <a:latin typeface="Calibri" charset="0"/>
                <a:ea typeface="MS PGothic" charset="0"/>
                <a:cs typeface="+mj-cs"/>
              </a:rPr>
              <a:t>Takeaways</a:t>
            </a:r>
            <a:r>
              <a:rPr lang="en-US" sz="1400" dirty="0">
                <a:solidFill>
                  <a:srgbClr val="953735"/>
                </a:solidFill>
                <a:latin typeface="Calibri" charset="0"/>
                <a:ea typeface="MS PGothic" charset="0"/>
                <a:cs typeface="+mj-cs"/>
              </a:rPr>
              <a:t>: Income statement performance, buoyed by one-time gains, had driven the CFI’s strong performance in FY22 and FY21, but was more in line with historic norms. Balance sheet ratios strengthened slightly but continue to drag on the CFI score. </a:t>
            </a:r>
          </a:p>
        </p:txBody>
      </p:sp>
    </p:spTree>
    <p:extLst>
      <p:ext uri="{BB962C8B-B14F-4D97-AF65-F5344CB8AC3E}">
        <p14:creationId xmlns:p14="http://schemas.microsoft.com/office/powerpoint/2010/main" val="3278148622"/>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7F4FFA-A389-471C-A680-3F2FAC8A6C75}"/>
              </a:ext>
            </a:extLst>
          </p:cNvPr>
          <p:cNvSpPr txBox="1"/>
          <p:nvPr/>
        </p:nvSpPr>
        <p:spPr>
          <a:xfrm>
            <a:off x="902825" y="5312780"/>
            <a:ext cx="8229600" cy="1545220"/>
          </a:xfrm>
          <a:prstGeom prst="rect">
            <a:avLst/>
          </a:prstGeom>
          <a:solidFill>
            <a:schemeClr val="bg1"/>
          </a:solidFill>
        </p:spPr>
        <p:txBody>
          <a:bodyPr wrap="square" rtlCol="0">
            <a:spAutoFit/>
          </a:bodyPr>
          <a:lstStyle/>
          <a:p>
            <a:endParaRPr lang="en-US" dirty="0"/>
          </a:p>
        </p:txBody>
      </p:sp>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4" name="Title 1">
            <a:extLst>
              <a:ext uri="{FF2B5EF4-FFF2-40B4-BE49-F238E27FC236}">
                <a16:creationId xmlns:a16="http://schemas.microsoft.com/office/drawing/2014/main" id="{0EAF4782-E642-4392-91BE-7292FC25250F}"/>
              </a:ext>
            </a:extLst>
          </p:cNvPr>
          <p:cNvSpPr>
            <a:spLocks noGrp="1"/>
          </p:cNvSpPr>
          <p:nvPr>
            <p:ph type="title"/>
          </p:nvPr>
        </p:nvSpPr>
        <p:spPr>
          <a:xfrm>
            <a:off x="445910" y="216763"/>
            <a:ext cx="8229600" cy="1143000"/>
          </a:xfrm>
        </p:spPr>
        <p:txBody>
          <a:bodyPr/>
          <a:lstStyle/>
          <a:p>
            <a:r>
              <a:rPr lang="en-US" dirty="0">
                <a:solidFill>
                  <a:srgbClr val="953735"/>
                </a:solidFill>
                <a:latin typeface="Calibri" charset="0"/>
                <a:ea typeface="MS PGothic" charset="0"/>
              </a:rPr>
              <a:t>CFI Profile FY 2022</a:t>
            </a:r>
            <a:endParaRPr lang="en-US" dirty="0"/>
          </a:p>
        </p:txBody>
      </p:sp>
      <p:sp>
        <p:nvSpPr>
          <p:cNvPr id="2" name="Slide Number Placeholder 1">
            <a:extLst>
              <a:ext uri="{FF2B5EF4-FFF2-40B4-BE49-F238E27FC236}">
                <a16:creationId xmlns:a16="http://schemas.microsoft.com/office/drawing/2014/main" id="{39944818-D163-495C-962D-E0DB1ED22074}"/>
              </a:ext>
            </a:extLst>
          </p:cNvPr>
          <p:cNvSpPr>
            <a:spLocks noGrp="1"/>
          </p:cNvSpPr>
          <p:nvPr>
            <p:ph type="sldNum" sz="quarter" idx="12"/>
          </p:nvPr>
        </p:nvSpPr>
        <p:spPr/>
        <p:txBody>
          <a:bodyPr/>
          <a:lstStyle/>
          <a:p>
            <a:fld id="{18C5D8CD-322C-574E-AEB7-08FD264DEC2A}" type="slidenum">
              <a:rPr lang="en-US" smtClean="0"/>
              <a:t>33</a:t>
            </a:fld>
            <a:endParaRPr lang="en-US" dirty="0"/>
          </a:p>
        </p:txBody>
      </p:sp>
      <p:pic>
        <p:nvPicPr>
          <p:cNvPr id="10" name="Picture 9" descr="Chart, radar chart&#10;&#10;Description automatically generated">
            <a:extLst>
              <a:ext uri="{FF2B5EF4-FFF2-40B4-BE49-F238E27FC236}">
                <a16:creationId xmlns:a16="http://schemas.microsoft.com/office/drawing/2014/main" id="{2CDE0454-E96A-4944-868B-77CFA753E059}"/>
              </a:ext>
            </a:extLst>
          </p:cNvPr>
          <p:cNvPicPr>
            <a:picLocks noChangeAspect="1"/>
          </p:cNvPicPr>
          <p:nvPr/>
        </p:nvPicPr>
        <p:blipFill>
          <a:blip r:embed="rId3"/>
          <a:stretch>
            <a:fillRect/>
          </a:stretch>
        </p:blipFill>
        <p:spPr>
          <a:xfrm>
            <a:off x="769852" y="1261864"/>
            <a:ext cx="7547597" cy="5248616"/>
          </a:xfrm>
          <a:prstGeom prst="rect">
            <a:avLst/>
          </a:prstGeom>
        </p:spPr>
      </p:pic>
      <p:sp>
        <p:nvSpPr>
          <p:cNvPr id="11" name="TextBox 10">
            <a:extLst>
              <a:ext uri="{FF2B5EF4-FFF2-40B4-BE49-F238E27FC236}">
                <a16:creationId xmlns:a16="http://schemas.microsoft.com/office/drawing/2014/main" id="{E758F52D-9B97-4172-BE7C-A0B350EF1C42}"/>
              </a:ext>
            </a:extLst>
          </p:cNvPr>
          <p:cNvSpPr txBox="1"/>
          <p:nvPr/>
        </p:nvSpPr>
        <p:spPr>
          <a:xfrm>
            <a:off x="5900851" y="5958538"/>
            <a:ext cx="2268050" cy="523220"/>
          </a:xfrm>
          <a:prstGeom prst="rect">
            <a:avLst/>
          </a:prstGeom>
          <a:noFill/>
          <a:ln w="25400">
            <a:solidFill>
              <a:schemeClr val="tx1"/>
            </a:solidFill>
          </a:ln>
        </p:spPr>
        <p:txBody>
          <a:bodyPr wrap="square" rtlCol="0">
            <a:spAutoFit/>
          </a:bodyPr>
          <a:lstStyle/>
          <a:p>
            <a:pPr algn="ctr"/>
            <a:r>
              <a:rPr lang="en-US" sz="1400" dirty="0">
                <a:solidFill>
                  <a:srgbClr val="953735"/>
                </a:solidFill>
                <a:latin typeface="Calibri" charset="0"/>
                <a:ea typeface="MS PGothic" charset="0"/>
                <a:cs typeface="+mj-cs"/>
              </a:rPr>
              <a:t>2 of 4 threshold values are </a:t>
            </a:r>
            <a:r>
              <a:rPr lang="en-US" sz="1400" u="sng" dirty="0">
                <a:solidFill>
                  <a:srgbClr val="953735"/>
                </a:solidFill>
                <a:latin typeface="Calibri" charset="0"/>
                <a:ea typeface="MS PGothic" charset="0"/>
                <a:cs typeface="+mj-cs"/>
              </a:rPr>
              <a:t>not</a:t>
            </a:r>
            <a:r>
              <a:rPr lang="en-US" sz="1400" dirty="0">
                <a:solidFill>
                  <a:srgbClr val="953735"/>
                </a:solidFill>
                <a:latin typeface="Calibri" charset="0"/>
                <a:ea typeface="MS PGothic" charset="0"/>
                <a:cs typeface="+mj-cs"/>
              </a:rPr>
              <a:t> met.</a:t>
            </a:r>
          </a:p>
        </p:txBody>
      </p:sp>
      <p:sp>
        <p:nvSpPr>
          <p:cNvPr id="9" name="TextBox 8">
            <a:extLst>
              <a:ext uri="{FF2B5EF4-FFF2-40B4-BE49-F238E27FC236}">
                <a16:creationId xmlns:a16="http://schemas.microsoft.com/office/drawing/2014/main" id="{66106625-D916-43C3-9CC2-C9F4903DFD62}"/>
              </a:ext>
            </a:extLst>
          </p:cNvPr>
          <p:cNvSpPr txBox="1"/>
          <p:nvPr/>
        </p:nvSpPr>
        <p:spPr>
          <a:xfrm>
            <a:off x="240186" y="4992849"/>
            <a:ext cx="2685894" cy="1384995"/>
          </a:xfrm>
          <a:prstGeom prst="rect">
            <a:avLst/>
          </a:prstGeom>
          <a:noFill/>
          <a:ln w="25400">
            <a:solidFill>
              <a:schemeClr val="tx1"/>
            </a:solidFill>
          </a:ln>
        </p:spPr>
        <p:txBody>
          <a:bodyPr wrap="square" rtlCol="0">
            <a:spAutoFit/>
          </a:bodyPr>
          <a:lstStyle/>
          <a:p>
            <a:r>
              <a:rPr lang="en-US" sz="1400" b="1" dirty="0">
                <a:solidFill>
                  <a:srgbClr val="953735"/>
                </a:solidFill>
                <a:latin typeface="Calibri" charset="0"/>
                <a:ea typeface="MS PGothic" charset="0"/>
                <a:cs typeface="+mj-cs"/>
              </a:rPr>
              <a:t>Takeaways</a:t>
            </a:r>
            <a:r>
              <a:rPr lang="en-US" sz="1400" dirty="0">
                <a:solidFill>
                  <a:srgbClr val="953735"/>
                </a:solidFill>
                <a:latin typeface="Calibri" charset="0"/>
                <a:ea typeface="MS PGothic" charset="0"/>
                <a:cs typeface="+mj-cs"/>
              </a:rPr>
              <a:t>: Income statement performance, buoyed by one-time gains, have driven the CFI’s performance. Balance sheet weakness continues to drag on the CFI score. </a:t>
            </a:r>
          </a:p>
        </p:txBody>
      </p:sp>
    </p:spTree>
    <p:extLst>
      <p:ext uri="{BB962C8B-B14F-4D97-AF65-F5344CB8AC3E}">
        <p14:creationId xmlns:p14="http://schemas.microsoft.com/office/powerpoint/2010/main" val="638537392"/>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7F4FFA-A389-471C-A680-3F2FAC8A6C75}"/>
              </a:ext>
            </a:extLst>
          </p:cNvPr>
          <p:cNvSpPr txBox="1"/>
          <p:nvPr/>
        </p:nvSpPr>
        <p:spPr>
          <a:xfrm>
            <a:off x="902825" y="5312780"/>
            <a:ext cx="8229600" cy="1545220"/>
          </a:xfrm>
          <a:prstGeom prst="rect">
            <a:avLst/>
          </a:prstGeom>
          <a:solidFill>
            <a:schemeClr val="bg1"/>
          </a:solidFill>
        </p:spPr>
        <p:txBody>
          <a:bodyPr wrap="square" rtlCol="0">
            <a:spAutoFit/>
          </a:bodyPr>
          <a:lstStyle/>
          <a:p>
            <a:endParaRPr lang="en-US" dirty="0"/>
          </a:p>
        </p:txBody>
      </p:sp>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4" name="Title 1">
            <a:extLst>
              <a:ext uri="{FF2B5EF4-FFF2-40B4-BE49-F238E27FC236}">
                <a16:creationId xmlns:a16="http://schemas.microsoft.com/office/drawing/2014/main" id="{0EAF4782-E642-4392-91BE-7292FC25250F}"/>
              </a:ext>
            </a:extLst>
          </p:cNvPr>
          <p:cNvSpPr>
            <a:spLocks noGrp="1"/>
          </p:cNvSpPr>
          <p:nvPr>
            <p:ph type="title"/>
          </p:nvPr>
        </p:nvSpPr>
        <p:spPr>
          <a:xfrm>
            <a:off x="445910" y="164509"/>
            <a:ext cx="8229600" cy="1143000"/>
          </a:xfrm>
        </p:spPr>
        <p:txBody>
          <a:bodyPr/>
          <a:lstStyle/>
          <a:p>
            <a:r>
              <a:rPr lang="en-US" dirty="0">
                <a:solidFill>
                  <a:srgbClr val="953735"/>
                </a:solidFill>
                <a:latin typeface="Calibri" charset="0"/>
                <a:ea typeface="MS PGothic" charset="0"/>
              </a:rPr>
              <a:t>2-Year Average CFI Comparison</a:t>
            </a:r>
            <a:endParaRPr lang="en-US" dirty="0"/>
          </a:p>
        </p:txBody>
      </p:sp>
      <p:graphicFrame>
        <p:nvGraphicFramePr>
          <p:cNvPr id="7" name="Chart 6">
            <a:extLst>
              <a:ext uri="{FF2B5EF4-FFF2-40B4-BE49-F238E27FC236}">
                <a16:creationId xmlns:a16="http://schemas.microsoft.com/office/drawing/2014/main" id="{545F687D-1501-4E8B-8F15-10A060E9715B}"/>
              </a:ext>
            </a:extLst>
          </p:cNvPr>
          <p:cNvGraphicFramePr>
            <a:graphicFrameLocks/>
          </p:cNvGraphicFramePr>
          <p:nvPr/>
        </p:nvGraphicFramePr>
        <p:xfrm>
          <a:off x="1457325" y="1624012"/>
          <a:ext cx="7026918" cy="460316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CF5C294-C069-4F05-B712-C5CB2C1571F9}"/>
              </a:ext>
            </a:extLst>
          </p:cNvPr>
          <p:cNvSpPr txBox="1"/>
          <p:nvPr/>
        </p:nvSpPr>
        <p:spPr>
          <a:xfrm>
            <a:off x="186391" y="1731130"/>
            <a:ext cx="553998" cy="2453833"/>
          </a:xfrm>
          <a:prstGeom prst="rect">
            <a:avLst/>
          </a:prstGeom>
          <a:noFill/>
        </p:spPr>
        <p:txBody>
          <a:bodyPr vert="vert270" wrap="square" rtlCol="0" anchor="ctr" anchorCtr="0">
            <a:spAutoFit/>
          </a:bodyPr>
          <a:lstStyle/>
          <a:p>
            <a:pPr algn="ctr"/>
            <a:r>
              <a:rPr lang="en-US" sz="2400" dirty="0">
                <a:solidFill>
                  <a:schemeClr val="accent2">
                    <a:lumMod val="75000"/>
                  </a:schemeClr>
                </a:solidFill>
              </a:rPr>
              <a:t>CFI Rating</a:t>
            </a:r>
          </a:p>
        </p:txBody>
      </p:sp>
      <p:sp>
        <p:nvSpPr>
          <p:cNvPr id="3" name="Slide Number Placeholder 2">
            <a:extLst>
              <a:ext uri="{FF2B5EF4-FFF2-40B4-BE49-F238E27FC236}">
                <a16:creationId xmlns:a16="http://schemas.microsoft.com/office/drawing/2014/main" id="{BEAF6EE0-D0FC-48CF-B821-DB1281CEFECD}"/>
              </a:ext>
            </a:extLst>
          </p:cNvPr>
          <p:cNvSpPr>
            <a:spLocks noGrp="1"/>
          </p:cNvSpPr>
          <p:nvPr>
            <p:ph type="sldNum" sz="quarter" idx="12"/>
          </p:nvPr>
        </p:nvSpPr>
        <p:spPr/>
        <p:txBody>
          <a:bodyPr/>
          <a:lstStyle/>
          <a:p>
            <a:fld id="{18C5D8CD-322C-574E-AEB7-08FD264DEC2A}" type="slidenum">
              <a:rPr lang="en-US" smtClean="0"/>
              <a:t>34</a:t>
            </a:fld>
            <a:endParaRPr lang="en-US" dirty="0"/>
          </a:p>
        </p:txBody>
      </p:sp>
      <p:sp>
        <p:nvSpPr>
          <p:cNvPr id="12" name="TextBox 11">
            <a:extLst>
              <a:ext uri="{FF2B5EF4-FFF2-40B4-BE49-F238E27FC236}">
                <a16:creationId xmlns:a16="http://schemas.microsoft.com/office/drawing/2014/main" id="{A7D84CB0-6529-4E00-99F3-CE09A538F094}"/>
              </a:ext>
            </a:extLst>
          </p:cNvPr>
          <p:cNvSpPr txBox="1"/>
          <p:nvPr/>
        </p:nvSpPr>
        <p:spPr>
          <a:xfrm>
            <a:off x="335665" y="6158389"/>
            <a:ext cx="7763306" cy="523220"/>
          </a:xfrm>
          <a:prstGeom prst="rect">
            <a:avLst/>
          </a:prstGeom>
          <a:noFill/>
        </p:spPr>
        <p:txBody>
          <a:bodyPr wrap="square" rtlCol="0">
            <a:spAutoFit/>
          </a:bodyPr>
          <a:lstStyle/>
          <a:p>
            <a:r>
              <a:rPr lang="en-US" sz="1400" dirty="0">
                <a:solidFill>
                  <a:schemeClr val="accent2">
                    <a:lumMod val="50000"/>
                  </a:schemeClr>
                </a:solidFill>
              </a:rPr>
              <a:t>Source: Recalculated from Audited Financial Statements (FY21 and FY22)</a:t>
            </a:r>
          </a:p>
          <a:p>
            <a:r>
              <a:rPr lang="en-US" sz="1400" dirty="0">
                <a:solidFill>
                  <a:schemeClr val="accent2">
                    <a:lumMod val="50000"/>
                  </a:schemeClr>
                </a:solidFill>
              </a:rPr>
              <a:t>* These universities report at a System level, often combining health systems and other campuses.</a:t>
            </a:r>
          </a:p>
        </p:txBody>
      </p:sp>
      <p:graphicFrame>
        <p:nvGraphicFramePr>
          <p:cNvPr id="10" name="Chart 9">
            <a:extLst>
              <a:ext uri="{FF2B5EF4-FFF2-40B4-BE49-F238E27FC236}">
                <a16:creationId xmlns:a16="http://schemas.microsoft.com/office/drawing/2014/main" id="{C318091E-B144-4517-B8DB-B3B52C3CDA32}"/>
              </a:ext>
            </a:extLst>
          </p:cNvPr>
          <p:cNvGraphicFramePr>
            <a:graphicFrameLocks/>
          </p:cNvGraphicFramePr>
          <p:nvPr/>
        </p:nvGraphicFramePr>
        <p:xfrm>
          <a:off x="1126156" y="164105"/>
          <a:ext cx="7464204" cy="5978331"/>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2EE65A27-E67C-4937-B0EC-CF6948E0D9CA}"/>
              </a:ext>
            </a:extLst>
          </p:cNvPr>
          <p:cNvCxnSpPr>
            <a:cxnSpLocks/>
          </p:cNvCxnSpPr>
          <p:nvPr/>
        </p:nvCxnSpPr>
        <p:spPr>
          <a:xfrm>
            <a:off x="2795451" y="3418815"/>
            <a:ext cx="5688792" cy="0"/>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C53989D0-76AE-418D-AE4D-C765B622EFAD}"/>
              </a:ext>
            </a:extLst>
          </p:cNvPr>
          <p:cNvCxnSpPr>
            <a:cxnSpLocks/>
          </p:cNvCxnSpPr>
          <p:nvPr/>
        </p:nvCxnSpPr>
        <p:spPr>
          <a:xfrm>
            <a:off x="1632862" y="3418815"/>
            <a:ext cx="796834" cy="0"/>
          </a:xfrm>
          <a:prstGeom prst="line">
            <a:avLst/>
          </a:prstGeom>
          <a:ln>
            <a:prstDash val="sysDot"/>
          </a:ln>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03771704-6F2C-41BE-BC13-652D48B23374}"/>
              </a:ext>
            </a:extLst>
          </p:cNvPr>
          <p:cNvSpPr txBox="1"/>
          <p:nvPr/>
        </p:nvSpPr>
        <p:spPr>
          <a:xfrm>
            <a:off x="2410142" y="3267591"/>
            <a:ext cx="456915" cy="276999"/>
          </a:xfrm>
          <a:prstGeom prst="rect">
            <a:avLst/>
          </a:prstGeom>
          <a:noFill/>
        </p:spPr>
        <p:txBody>
          <a:bodyPr wrap="square" rtlCol="0">
            <a:spAutoFit/>
          </a:bodyPr>
          <a:lstStyle/>
          <a:p>
            <a:r>
              <a:rPr lang="en-US" sz="1200" dirty="0"/>
              <a:t>Avg.</a:t>
            </a:r>
          </a:p>
        </p:txBody>
      </p:sp>
    </p:spTree>
    <p:extLst>
      <p:ext uri="{BB962C8B-B14F-4D97-AF65-F5344CB8AC3E}">
        <p14:creationId xmlns:p14="http://schemas.microsoft.com/office/powerpoint/2010/main" val="3443670228"/>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10" y="2415953"/>
            <a:ext cx="8229600" cy="1143000"/>
          </a:xfrm>
        </p:spPr>
        <p:txBody>
          <a:bodyPr/>
          <a:lstStyle/>
          <a:p>
            <a:r>
              <a:rPr lang="en-US" dirty="0">
                <a:solidFill>
                  <a:srgbClr val="953735"/>
                </a:solidFill>
                <a:latin typeface="Calibri" charset="0"/>
                <a:ea typeface="MS PGothic" charset="0"/>
              </a:rPr>
              <a:t>Unrestricted Cash Metrics</a:t>
            </a:r>
            <a:endParaRPr lang="en-US" dirty="0"/>
          </a:p>
        </p:txBody>
      </p:sp>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3" name="TextBox 2">
            <a:extLst>
              <a:ext uri="{FF2B5EF4-FFF2-40B4-BE49-F238E27FC236}">
                <a16:creationId xmlns:a16="http://schemas.microsoft.com/office/drawing/2014/main" id="{01C256D4-95DA-493E-BFF3-F02638B8F431}"/>
              </a:ext>
            </a:extLst>
          </p:cNvPr>
          <p:cNvSpPr txBox="1"/>
          <p:nvPr/>
        </p:nvSpPr>
        <p:spPr>
          <a:xfrm>
            <a:off x="4180114" y="5503817"/>
            <a:ext cx="4963886" cy="1354183"/>
          </a:xfrm>
          <a:prstGeom prst="rect">
            <a:avLst/>
          </a:prstGeom>
          <a:solidFill>
            <a:schemeClr val="bg1"/>
          </a:solidFill>
        </p:spPr>
        <p:txBody>
          <a:bodyPr wrap="square" rtlCol="0">
            <a:spAutoFit/>
          </a:bodyPr>
          <a:lstStyle/>
          <a:p>
            <a:endParaRPr lang="en-US" dirty="0"/>
          </a:p>
        </p:txBody>
      </p:sp>
      <p:sp>
        <p:nvSpPr>
          <p:cNvPr id="4" name="Slide Number Placeholder 3">
            <a:extLst>
              <a:ext uri="{FF2B5EF4-FFF2-40B4-BE49-F238E27FC236}">
                <a16:creationId xmlns:a16="http://schemas.microsoft.com/office/drawing/2014/main" id="{D229C94C-DCA4-41F2-9EF6-AA8C81BC7F7B}"/>
              </a:ext>
            </a:extLst>
          </p:cNvPr>
          <p:cNvSpPr>
            <a:spLocks noGrp="1"/>
          </p:cNvSpPr>
          <p:nvPr>
            <p:ph type="sldNum" sz="quarter" idx="12"/>
          </p:nvPr>
        </p:nvSpPr>
        <p:spPr/>
        <p:txBody>
          <a:bodyPr/>
          <a:lstStyle/>
          <a:p>
            <a:fld id="{18C5D8CD-322C-574E-AEB7-08FD264DEC2A}" type="slidenum">
              <a:rPr lang="en-US" smtClean="0"/>
              <a:t>35</a:t>
            </a:fld>
            <a:endParaRPr lang="en-US" dirty="0"/>
          </a:p>
        </p:txBody>
      </p:sp>
    </p:spTree>
    <p:extLst>
      <p:ext uri="{BB962C8B-B14F-4D97-AF65-F5344CB8AC3E}">
        <p14:creationId xmlns:p14="http://schemas.microsoft.com/office/powerpoint/2010/main" val="2115190832"/>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7F4FFA-A389-471C-A680-3F2FAC8A6C75}"/>
              </a:ext>
            </a:extLst>
          </p:cNvPr>
          <p:cNvSpPr txBox="1"/>
          <p:nvPr/>
        </p:nvSpPr>
        <p:spPr>
          <a:xfrm>
            <a:off x="902825" y="5312780"/>
            <a:ext cx="8229600" cy="1545220"/>
          </a:xfrm>
          <a:prstGeom prst="rect">
            <a:avLst/>
          </a:prstGeom>
          <a:solidFill>
            <a:schemeClr val="bg1"/>
          </a:solidFill>
        </p:spPr>
        <p:txBody>
          <a:bodyPr wrap="square" rtlCol="0">
            <a:spAutoFit/>
          </a:bodyPr>
          <a:lstStyle/>
          <a:p>
            <a:endParaRPr lang="en-US" dirty="0"/>
          </a:p>
        </p:txBody>
      </p:sp>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4" name="Title 1">
            <a:extLst>
              <a:ext uri="{FF2B5EF4-FFF2-40B4-BE49-F238E27FC236}">
                <a16:creationId xmlns:a16="http://schemas.microsoft.com/office/drawing/2014/main" id="{0EAF4782-E642-4392-91BE-7292FC25250F}"/>
              </a:ext>
            </a:extLst>
          </p:cNvPr>
          <p:cNvSpPr>
            <a:spLocks noGrp="1"/>
          </p:cNvSpPr>
          <p:nvPr>
            <p:ph type="title"/>
          </p:nvPr>
        </p:nvSpPr>
        <p:spPr>
          <a:xfrm>
            <a:off x="445910" y="216763"/>
            <a:ext cx="8229600" cy="1143000"/>
          </a:xfrm>
        </p:spPr>
        <p:txBody>
          <a:bodyPr/>
          <a:lstStyle/>
          <a:p>
            <a:r>
              <a:rPr lang="en-US" dirty="0">
                <a:solidFill>
                  <a:srgbClr val="953735"/>
                </a:solidFill>
                <a:latin typeface="Calibri" charset="0"/>
                <a:ea typeface="MS PGothic" charset="0"/>
              </a:rPr>
              <a:t>Days’ Unrestricted Cash on Hand</a:t>
            </a:r>
            <a:endParaRPr lang="en-US" dirty="0"/>
          </a:p>
        </p:txBody>
      </p:sp>
      <p:sp>
        <p:nvSpPr>
          <p:cNvPr id="9" name="TextBox 8">
            <a:extLst>
              <a:ext uri="{FF2B5EF4-FFF2-40B4-BE49-F238E27FC236}">
                <a16:creationId xmlns:a16="http://schemas.microsoft.com/office/drawing/2014/main" id="{CC1D4B5F-093F-4776-BE15-AE36A495F89E}"/>
              </a:ext>
            </a:extLst>
          </p:cNvPr>
          <p:cNvSpPr txBox="1"/>
          <p:nvPr/>
        </p:nvSpPr>
        <p:spPr>
          <a:xfrm>
            <a:off x="146831" y="1678329"/>
            <a:ext cx="553998" cy="3634451"/>
          </a:xfrm>
          <a:prstGeom prst="rect">
            <a:avLst/>
          </a:prstGeom>
          <a:noFill/>
        </p:spPr>
        <p:txBody>
          <a:bodyPr vert="vert270" wrap="square" rtlCol="0" anchor="ctr" anchorCtr="0">
            <a:spAutoFit/>
          </a:bodyPr>
          <a:lstStyle/>
          <a:p>
            <a:pPr algn="ctr"/>
            <a:r>
              <a:rPr lang="en-US" sz="2400" dirty="0">
                <a:solidFill>
                  <a:schemeClr val="accent2">
                    <a:lumMod val="75000"/>
                  </a:schemeClr>
                </a:solidFill>
              </a:rPr>
              <a:t>Days’ Cash on Hand</a:t>
            </a:r>
          </a:p>
        </p:txBody>
      </p:sp>
      <p:sp>
        <p:nvSpPr>
          <p:cNvPr id="10" name="TextBox 9">
            <a:extLst>
              <a:ext uri="{FF2B5EF4-FFF2-40B4-BE49-F238E27FC236}">
                <a16:creationId xmlns:a16="http://schemas.microsoft.com/office/drawing/2014/main" id="{29F91C81-339A-43CF-AAAD-6ED49C274EEE}"/>
              </a:ext>
            </a:extLst>
          </p:cNvPr>
          <p:cNvSpPr txBox="1"/>
          <p:nvPr/>
        </p:nvSpPr>
        <p:spPr>
          <a:xfrm>
            <a:off x="335665" y="6193225"/>
            <a:ext cx="7205957" cy="523220"/>
          </a:xfrm>
          <a:prstGeom prst="rect">
            <a:avLst/>
          </a:prstGeom>
          <a:noFill/>
        </p:spPr>
        <p:txBody>
          <a:bodyPr wrap="square" rtlCol="0">
            <a:spAutoFit/>
          </a:bodyPr>
          <a:lstStyle/>
          <a:p>
            <a:r>
              <a:rPr lang="en-US" sz="1400" dirty="0">
                <a:solidFill>
                  <a:schemeClr val="accent2">
                    <a:lumMod val="50000"/>
                  </a:schemeClr>
                </a:solidFill>
              </a:rPr>
              <a:t>Source: FY09-FY22 recalculated from Audited Financial Statements, OU Norman; FY23 calculated using preliminary draft financials (Aug. 2023)</a:t>
            </a:r>
          </a:p>
        </p:txBody>
      </p:sp>
      <p:sp>
        <p:nvSpPr>
          <p:cNvPr id="2" name="Slide Number Placeholder 1">
            <a:extLst>
              <a:ext uri="{FF2B5EF4-FFF2-40B4-BE49-F238E27FC236}">
                <a16:creationId xmlns:a16="http://schemas.microsoft.com/office/drawing/2014/main" id="{3BD679BF-0F45-4760-BAB9-205A74DF9841}"/>
              </a:ext>
            </a:extLst>
          </p:cNvPr>
          <p:cNvSpPr>
            <a:spLocks noGrp="1"/>
          </p:cNvSpPr>
          <p:nvPr>
            <p:ph type="sldNum" sz="quarter" idx="12"/>
          </p:nvPr>
        </p:nvSpPr>
        <p:spPr/>
        <p:txBody>
          <a:bodyPr/>
          <a:lstStyle/>
          <a:p>
            <a:fld id="{18C5D8CD-322C-574E-AEB7-08FD264DEC2A}" type="slidenum">
              <a:rPr lang="en-US" smtClean="0"/>
              <a:t>36</a:t>
            </a:fld>
            <a:endParaRPr lang="en-US" dirty="0"/>
          </a:p>
        </p:txBody>
      </p:sp>
      <p:graphicFrame>
        <p:nvGraphicFramePr>
          <p:cNvPr id="11" name="Chart 10">
            <a:extLst>
              <a:ext uri="{FF2B5EF4-FFF2-40B4-BE49-F238E27FC236}">
                <a16:creationId xmlns:a16="http://schemas.microsoft.com/office/drawing/2014/main" id="{39CADE92-E0DC-4B75-B4E1-D574769C0B63}"/>
              </a:ext>
            </a:extLst>
          </p:cNvPr>
          <p:cNvGraphicFramePr>
            <a:graphicFrameLocks/>
          </p:cNvGraphicFramePr>
          <p:nvPr>
            <p:extLst>
              <p:ext uri="{D42A27DB-BD31-4B8C-83A1-F6EECF244321}">
                <p14:modId xmlns:p14="http://schemas.microsoft.com/office/powerpoint/2010/main" val="330464361"/>
              </p:ext>
            </p:extLst>
          </p:nvPr>
        </p:nvGraphicFramePr>
        <p:xfrm>
          <a:off x="1286444" y="1261409"/>
          <a:ext cx="6786391" cy="446828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2C025A8-ED3A-497B-951F-1D54AD85D6E3}"/>
              </a:ext>
            </a:extLst>
          </p:cNvPr>
          <p:cNvSpPr txBox="1"/>
          <p:nvPr/>
        </p:nvSpPr>
        <p:spPr>
          <a:xfrm>
            <a:off x="1052877" y="5360366"/>
            <a:ext cx="1220343"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52427006"/>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10" y="274638"/>
            <a:ext cx="8229600" cy="1143000"/>
          </a:xfrm>
        </p:spPr>
        <p:txBody>
          <a:bodyPr>
            <a:normAutofit/>
          </a:bodyPr>
          <a:lstStyle/>
          <a:p>
            <a:r>
              <a:rPr lang="en-US" dirty="0">
                <a:solidFill>
                  <a:srgbClr val="953735"/>
                </a:solidFill>
                <a:latin typeface="Calibri" charset="0"/>
                <a:ea typeface="MS PGothic" charset="0"/>
              </a:rPr>
              <a:t>Unrestricted Cash Position</a:t>
            </a:r>
            <a:br>
              <a:rPr lang="en-US" dirty="0">
                <a:solidFill>
                  <a:srgbClr val="953735"/>
                </a:solidFill>
                <a:latin typeface="Calibri" charset="0"/>
                <a:ea typeface="MS PGothic" charset="0"/>
              </a:rPr>
            </a:br>
            <a:r>
              <a:rPr lang="en-US" sz="2200" dirty="0">
                <a:solidFill>
                  <a:srgbClr val="953735"/>
                </a:solidFill>
                <a:latin typeface="Calibri" charset="0"/>
                <a:ea typeface="MS PGothic" charset="0"/>
              </a:rPr>
              <a:t>(amounts in millions)</a:t>
            </a:r>
            <a:endParaRPr lang="en-US" dirty="0"/>
          </a:p>
        </p:txBody>
      </p:sp>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6" name="TextBox 5">
            <a:extLst>
              <a:ext uri="{FF2B5EF4-FFF2-40B4-BE49-F238E27FC236}">
                <a16:creationId xmlns:a16="http://schemas.microsoft.com/office/drawing/2014/main" id="{FEBECCE5-8113-4F19-9657-B6499151D8F4}"/>
              </a:ext>
            </a:extLst>
          </p:cNvPr>
          <p:cNvSpPr txBox="1"/>
          <p:nvPr/>
        </p:nvSpPr>
        <p:spPr>
          <a:xfrm>
            <a:off x="4250951" y="5416731"/>
            <a:ext cx="4798423" cy="1441269"/>
          </a:xfrm>
          <a:prstGeom prst="rect">
            <a:avLst/>
          </a:prstGeom>
          <a:solidFill>
            <a:schemeClr val="bg1"/>
          </a:solidFill>
        </p:spPr>
        <p:txBody>
          <a:bodyPr wrap="square" rtlCol="0">
            <a:spAutoFit/>
          </a:bodyPr>
          <a:lstStyle/>
          <a:p>
            <a:endParaRPr lang="en-US" dirty="0"/>
          </a:p>
        </p:txBody>
      </p:sp>
      <p:sp>
        <p:nvSpPr>
          <p:cNvPr id="3" name="Slide Number Placeholder 2">
            <a:extLst>
              <a:ext uri="{FF2B5EF4-FFF2-40B4-BE49-F238E27FC236}">
                <a16:creationId xmlns:a16="http://schemas.microsoft.com/office/drawing/2014/main" id="{FD0D1F5B-CC23-4485-B7C5-8FAE228F29A0}"/>
              </a:ext>
            </a:extLst>
          </p:cNvPr>
          <p:cNvSpPr>
            <a:spLocks noGrp="1"/>
          </p:cNvSpPr>
          <p:nvPr>
            <p:ph type="sldNum" sz="quarter" idx="12"/>
          </p:nvPr>
        </p:nvSpPr>
        <p:spPr/>
        <p:txBody>
          <a:bodyPr/>
          <a:lstStyle/>
          <a:p>
            <a:fld id="{18C5D8CD-322C-574E-AEB7-08FD264DEC2A}" type="slidenum">
              <a:rPr lang="en-US" smtClean="0"/>
              <a:t>37</a:t>
            </a:fld>
            <a:endParaRPr lang="en-US" dirty="0"/>
          </a:p>
        </p:txBody>
      </p:sp>
      <p:pic>
        <p:nvPicPr>
          <p:cNvPr id="5" name="Picture 4" descr="A graph of a number of people&#10;&#10;Description automatically generated with medium confidence">
            <a:extLst>
              <a:ext uri="{FF2B5EF4-FFF2-40B4-BE49-F238E27FC236}">
                <a16:creationId xmlns:a16="http://schemas.microsoft.com/office/drawing/2014/main" id="{4C606B40-53F5-4BAA-A1B7-4EBD1235545E}"/>
              </a:ext>
            </a:extLst>
          </p:cNvPr>
          <p:cNvPicPr>
            <a:picLocks noChangeAspect="1"/>
          </p:cNvPicPr>
          <p:nvPr/>
        </p:nvPicPr>
        <p:blipFill>
          <a:blip r:embed="rId3"/>
          <a:stretch>
            <a:fillRect/>
          </a:stretch>
        </p:blipFill>
        <p:spPr>
          <a:xfrm>
            <a:off x="0" y="1047515"/>
            <a:ext cx="9144000" cy="4762969"/>
          </a:xfrm>
          <a:prstGeom prst="rect">
            <a:avLst/>
          </a:prstGeom>
        </p:spPr>
      </p:pic>
    </p:spTree>
    <p:extLst>
      <p:ext uri="{BB962C8B-B14F-4D97-AF65-F5344CB8AC3E}">
        <p14:creationId xmlns:p14="http://schemas.microsoft.com/office/powerpoint/2010/main" val="3332097436"/>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BE6CAB-11F1-46EE-99B6-5F037B306017}"/>
              </a:ext>
            </a:extLst>
          </p:cNvPr>
          <p:cNvSpPr txBox="1"/>
          <p:nvPr/>
        </p:nvSpPr>
        <p:spPr>
          <a:xfrm>
            <a:off x="2391076" y="5287765"/>
            <a:ext cx="6752924" cy="1562582"/>
          </a:xfrm>
          <a:prstGeom prst="rect">
            <a:avLst/>
          </a:prstGeom>
          <a:solidFill>
            <a:schemeClr val="bg1"/>
          </a:solidFill>
        </p:spPr>
        <p:txBody>
          <a:bodyPr wrap="square" rtlCol="0">
            <a:spAutoFit/>
          </a:bodyPr>
          <a:lstStyle/>
          <a:p>
            <a:endParaRPr lang="en-US" dirty="0"/>
          </a:p>
        </p:txBody>
      </p:sp>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4" name="Title 1">
            <a:extLst>
              <a:ext uri="{FF2B5EF4-FFF2-40B4-BE49-F238E27FC236}">
                <a16:creationId xmlns:a16="http://schemas.microsoft.com/office/drawing/2014/main" id="{0EAF4782-E642-4392-91BE-7292FC25250F}"/>
              </a:ext>
            </a:extLst>
          </p:cNvPr>
          <p:cNvSpPr>
            <a:spLocks noGrp="1"/>
          </p:cNvSpPr>
          <p:nvPr>
            <p:ph type="title"/>
          </p:nvPr>
        </p:nvSpPr>
        <p:spPr>
          <a:xfrm>
            <a:off x="445910" y="274638"/>
            <a:ext cx="8229600" cy="1143000"/>
          </a:xfrm>
        </p:spPr>
        <p:txBody>
          <a:bodyPr/>
          <a:lstStyle/>
          <a:p>
            <a:r>
              <a:rPr lang="en-US" dirty="0">
                <a:solidFill>
                  <a:srgbClr val="953735"/>
                </a:solidFill>
                <a:latin typeface="Calibri" charset="0"/>
                <a:ea typeface="MS PGothic" charset="0"/>
              </a:rPr>
              <a:t>Cash Breakdown By Area</a:t>
            </a:r>
            <a:endParaRPr lang="en-US" dirty="0"/>
          </a:p>
        </p:txBody>
      </p:sp>
      <p:sp>
        <p:nvSpPr>
          <p:cNvPr id="2" name="Slide Number Placeholder 1">
            <a:extLst>
              <a:ext uri="{FF2B5EF4-FFF2-40B4-BE49-F238E27FC236}">
                <a16:creationId xmlns:a16="http://schemas.microsoft.com/office/drawing/2014/main" id="{A2F8C772-FCE6-4728-A3D8-A12408C2A5A0}"/>
              </a:ext>
            </a:extLst>
          </p:cNvPr>
          <p:cNvSpPr>
            <a:spLocks noGrp="1"/>
          </p:cNvSpPr>
          <p:nvPr>
            <p:ph type="sldNum" sz="quarter" idx="12"/>
          </p:nvPr>
        </p:nvSpPr>
        <p:spPr/>
        <p:txBody>
          <a:bodyPr/>
          <a:lstStyle/>
          <a:p>
            <a:fld id="{18C5D8CD-322C-574E-AEB7-08FD264DEC2A}" type="slidenum">
              <a:rPr lang="en-US" smtClean="0"/>
              <a:t>38</a:t>
            </a:fld>
            <a:endParaRPr lang="en-US" dirty="0"/>
          </a:p>
        </p:txBody>
      </p:sp>
      <p:sp>
        <p:nvSpPr>
          <p:cNvPr id="10" name="TextBox 9">
            <a:extLst>
              <a:ext uri="{FF2B5EF4-FFF2-40B4-BE49-F238E27FC236}">
                <a16:creationId xmlns:a16="http://schemas.microsoft.com/office/drawing/2014/main" id="{29F91C81-339A-43CF-AAAD-6ED49C274EEE}"/>
              </a:ext>
            </a:extLst>
          </p:cNvPr>
          <p:cNvSpPr txBox="1"/>
          <p:nvPr/>
        </p:nvSpPr>
        <p:spPr>
          <a:xfrm>
            <a:off x="335665" y="6193225"/>
            <a:ext cx="7205957" cy="492443"/>
          </a:xfrm>
          <a:prstGeom prst="rect">
            <a:avLst/>
          </a:prstGeom>
          <a:noFill/>
        </p:spPr>
        <p:txBody>
          <a:bodyPr wrap="square" rtlCol="0">
            <a:spAutoFit/>
          </a:bodyPr>
          <a:lstStyle/>
          <a:p>
            <a:r>
              <a:rPr lang="en-US" sz="1300" dirty="0">
                <a:solidFill>
                  <a:schemeClr val="accent2">
                    <a:lumMod val="50000"/>
                  </a:schemeClr>
                </a:solidFill>
              </a:rPr>
              <a:t>Note: Committed Central Funds includes funding for faculty recruitment ($17.4M), the fringe benefits pool ($45M), debt service ($2.6M), and contractually obligated loan and scholarship funding ($7.5M)</a:t>
            </a:r>
          </a:p>
        </p:txBody>
      </p:sp>
      <p:pic>
        <p:nvPicPr>
          <p:cNvPr id="11" name="Content Placeholder 10" descr="A pie chart with numbers and text&#10;&#10;Description automatically generated">
            <a:extLst>
              <a:ext uri="{FF2B5EF4-FFF2-40B4-BE49-F238E27FC236}">
                <a16:creationId xmlns:a16="http://schemas.microsoft.com/office/drawing/2014/main" id="{DE263AD2-25D3-47A2-A49E-BE7799655424}"/>
              </a:ext>
            </a:extLst>
          </p:cNvPr>
          <p:cNvPicPr>
            <a:picLocks noGrp="1" noChangeAspect="1"/>
          </p:cNvPicPr>
          <p:nvPr>
            <p:ph idx="1"/>
          </p:nvPr>
        </p:nvPicPr>
        <p:blipFill>
          <a:blip r:embed="rId3"/>
          <a:stretch>
            <a:fillRect/>
          </a:stretch>
        </p:blipFill>
        <p:spPr>
          <a:xfrm>
            <a:off x="761871" y="1169566"/>
            <a:ext cx="7620257" cy="5023659"/>
          </a:xfrm>
        </p:spPr>
      </p:pic>
    </p:spTree>
    <p:extLst>
      <p:ext uri="{BB962C8B-B14F-4D97-AF65-F5344CB8AC3E}">
        <p14:creationId xmlns:p14="http://schemas.microsoft.com/office/powerpoint/2010/main" val="427318401"/>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10" y="2415953"/>
            <a:ext cx="8229600" cy="1143000"/>
          </a:xfrm>
        </p:spPr>
        <p:txBody>
          <a:bodyPr/>
          <a:lstStyle/>
          <a:p>
            <a:r>
              <a:rPr lang="en-US" dirty="0">
                <a:solidFill>
                  <a:srgbClr val="953735"/>
                </a:solidFill>
                <a:latin typeface="Calibri" charset="0"/>
                <a:ea typeface="MS PGothic" charset="0"/>
              </a:rPr>
              <a:t>Total Debt</a:t>
            </a:r>
            <a:endParaRPr lang="en-US" dirty="0"/>
          </a:p>
        </p:txBody>
      </p:sp>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3" name="TextBox 2">
            <a:extLst>
              <a:ext uri="{FF2B5EF4-FFF2-40B4-BE49-F238E27FC236}">
                <a16:creationId xmlns:a16="http://schemas.microsoft.com/office/drawing/2014/main" id="{01C256D4-95DA-493E-BFF3-F02638B8F431}"/>
              </a:ext>
            </a:extLst>
          </p:cNvPr>
          <p:cNvSpPr txBox="1"/>
          <p:nvPr/>
        </p:nvSpPr>
        <p:spPr>
          <a:xfrm>
            <a:off x="4180114" y="5503817"/>
            <a:ext cx="4963886" cy="1354183"/>
          </a:xfrm>
          <a:prstGeom prst="rect">
            <a:avLst/>
          </a:prstGeom>
          <a:solidFill>
            <a:schemeClr val="bg1"/>
          </a:solidFill>
        </p:spPr>
        <p:txBody>
          <a:bodyPr wrap="square" rtlCol="0">
            <a:spAutoFit/>
          </a:bodyPr>
          <a:lstStyle/>
          <a:p>
            <a:endParaRPr lang="en-US" dirty="0"/>
          </a:p>
        </p:txBody>
      </p:sp>
      <p:sp>
        <p:nvSpPr>
          <p:cNvPr id="4" name="Slide Number Placeholder 3">
            <a:extLst>
              <a:ext uri="{FF2B5EF4-FFF2-40B4-BE49-F238E27FC236}">
                <a16:creationId xmlns:a16="http://schemas.microsoft.com/office/drawing/2014/main" id="{710D70F4-3E6E-49A5-90F1-E655F89914A6}"/>
              </a:ext>
            </a:extLst>
          </p:cNvPr>
          <p:cNvSpPr>
            <a:spLocks noGrp="1"/>
          </p:cNvSpPr>
          <p:nvPr>
            <p:ph type="sldNum" sz="quarter" idx="12"/>
          </p:nvPr>
        </p:nvSpPr>
        <p:spPr/>
        <p:txBody>
          <a:bodyPr/>
          <a:lstStyle/>
          <a:p>
            <a:fld id="{18C5D8CD-322C-574E-AEB7-08FD264DEC2A}" type="slidenum">
              <a:rPr lang="en-US" smtClean="0"/>
              <a:t>39</a:t>
            </a:fld>
            <a:endParaRPr lang="en-US" dirty="0"/>
          </a:p>
        </p:txBody>
      </p:sp>
    </p:spTree>
    <p:extLst>
      <p:ext uri="{BB962C8B-B14F-4D97-AF65-F5344CB8AC3E}">
        <p14:creationId xmlns:p14="http://schemas.microsoft.com/office/powerpoint/2010/main" val="19918492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E45553-97F9-4E7B-B307-3C3C4828C06D}"/>
              </a:ext>
            </a:extLst>
          </p:cNvPr>
          <p:cNvSpPr txBox="1"/>
          <p:nvPr/>
        </p:nvSpPr>
        <p:spPr>
          <a:xfrm>
            <a:off x="2391076" y="5287765"/>
            <a:ext cx="6752924" cy="1562582"/>
          </a:xfrm>
          <a:prstGeom prst="rect">
            <a:avLst/>
          </a:prstGeom>
          <a:solidFill>
            <a:schemeClr val="bg1"/>
          </a:solidFill>
        </p:spPr>
        <p:txBody>
          <a:bodyPr wrap="square" rtlCol="0">
            <a:spAutoFit/>
          </a:bodyPr>
          <a:lstStyle/>
          <a:p>
            <a:endParaRPr lang="en-US" dirty="0"/>
          </a:p>
        </p:txBody>
      </p:sp>
      <p:sp>
        <p:nvSpPr>
          <p:cNvPr id="11" name="Slide Number Placeholder 10"/>
          <p:cNvSpPr>
            <a:spLocks noGrp="1"/>
          </p:cNvSpPr>
          <p:nvPr>
            <p:ph type="sldNum" sz="quarter" idx="12"/>
          </p:nvPr>
        </p:nvSpPr>
        <p:spPr/>
        <p:txBody>
          <a:bodyPr/>
          <a:lstStyle/>
          <a:p>
            <a:fld id="{33DBA6A0-5CF2-41E9-B30B-E0A5328BC41C}" type="slidenum">
              <a:rPr lang="en-US" smtClean="0"/>
              <a:t>4</a:t>
            </a:fld>
            <a:endParaRPr lang="en-US" dirty="0"/>
          </a:p>
        </p:txBody>
      </p:sp>
      <p:sp>
        <p:nvSpPr>
          <p:cNvPr id="3" name="TextBox 2">
            <a:extLst>
              <a:ext uri="{FF2B5EF4-FFF2-40B4-BE49-F238E27FC236}">
                <a16:creationId xmlns:a16="http://schemas.microsoft.com/office/drawing/2014/main" id="{12D4BC41-E7D2-431F-B683-48C8474503BB}"/>
              </a:ext>
            </a:extLst>
          </p:cNvPr>
          <p:cNvSpPr txBox="1"/>
          <p:nvPr/>
        </p:nvSpPr>
        <p:spPr>
          <a:xfrm>
            <a:off x="3221978" y="1093033"/>
            <a:ext cx="2786743" cy="276999"/>
          </a:xfrm>
          <a:prstGeom prst="rect">
            <a:avLst/>
          </a:prstGeom>
          <a:noFill/>
        </p:spPr>
        <p:txBody>
          <a:bodyPr wrap="square" rtlCol="0">
            <a:spAutoFit/>
          </a:bodyPr>
          <a:lstStyle/>
          <a:p>
            <a:pPr algn="ctr"/>
            <a:r>
              <a:rPr lang="en-US" sz="1200" dirty="0"/>
              <a:t>($ in thousands)</a:t>
            </a:r>
          </a:p>
        </p:txBody>
      </p:sp>
      <p:sp>
        <p:nvSpPr>
          <p:cNvPr id="6" name="TextBox 5">
            <a:extLst>
              <a:ext uri="{FF2B5EF4-FFF2-40B4-BE49-F238E27FC236}">
                <a16:creationId xmlns:a16="http://schemas.microsoft.com/office/drawing/2014/main" id="{184CD8D8-3E1E-44E6-A94E-1F14DCD35F96}"/>
              </a:ext>
            </a:extLst>
          </p:cNvPr>
          <p:cNvSpPr txBox="1"/>
          <p:nvPr/>
        </p:nvSpPr>
        <p:spPr>
          <a:xfrm>
            <a:off x="2278380" y="6144398"/>
            <a:ext cx="4426669"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See next page for page 2 of 2 of Operating Budget</a:t>
            </a:r>
          </a:p>
        </p:txBody>
      </p:sp>
      <p:sp>
        <p:nvSpPr>
          <p:cNvPr id="9" name="Title 1">
            <a:extLst>
              <a:ext uri="{FF2B5EF4-FFF2-40B4-BE49-F238E27FC236}">
                <a16:creationId xmlns:a16="http://schemas.microsoft.com/office/drawing/2014/main" id="{B97BDAF1-0D6A-4B08-9B44-3FFDFBD1F3D9}"/>
              </a:ext>
            </a:extLst>
          </p:cNvPr>
          <p:cNvSpPr txBox="1">
            <a:spLocks/>
          </p:cNvSpPr>
          <p:nvPr/>
        </p:nvSpPr>
        <p:spPr>
          <a:xfrm>
            <a:off x="445910" y="15271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953735"/>
                </a:solidFill>
                <a:latin typeface="Calibri" charset="0"/>
                <a:ea typeface="MS PGothic" charset="0"/>
              </a:rPr>
              <a:t>FY24 Operating Budget</a:t>
            </a:r>
            <a:endParaRPr lang="en-US" dirty="0"/>
          </a:p>
        </p:txBody>
      </p:sp>
      <p:pic>
        <p:nvPicPr>
          <p:cNvPr id="12" name="Picture 11" descr="A screenshot of a computer screen&#10;&#10;Description automatically generated">
            <a:extLst>
              <a:ext uri="{FF2B5EF4-FFF2-40B4-BE49-F238E27FC236}">
                <a16:creationId xmlns:a16="http://schemas.microsoft.com/office/drawing/2014/main" id="{4EDC46F8-034E-4C8D-9EEA-FCB50767DF4B}"/>
              </a:ext>
            </a:extLst>
          </p:cNvPr>
          <p:cNvPicPr>
            <a:picLocks noChangeAspect="1"/>
          </p:cNvPicPr>
          <p:nvPr/>
        </p:nvPicPr>
        <p:blipFill>
          <a:blip r:embed="rId3"/>
          <a:stretch>
            <a:fillRect/>
          </a:stretch>
        </p:blipFill>
        <p:spPr>
          <a:xfrm>
            <a:off x="0" y="1370032"/>
            <a:ext cx="9144000" cy="3920079"/>
          </a:xfrm>
          <a:prstGeom prst="rect">
            <a:avLst/>
          </a:prstGeom>
        </p:spPr>
      </p:pic>
    </p:spTree>
    <p:extLst>
      <p:ext uri="{BB962C8B-B14F-4D97-AF65-F5344CB8AC3E}">
        <p14:creationId xmlns:p14="http://schemas.microsoft.com/office/powerpoint/2010/main" val="4178347728"/>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7F4FFA-A389-471C-A680-3F2FAC8A6C75}"/>
              </a:ext>
            </a:extLst>
          </p:cNvPr>
          <p:cNvSpPr txBox="1"/>
          <p:nvPr/>
        </p:nvSpPr>
        <p:spPr>
          <a:xfrm>
            <a:off x="902825" y="5312780"/>
            <a:ext cx="8229600" cy="1545220"/>
          </a:xfrm>
          <a:prstGeom prst="rect">
            <a:avLst/>
          </a:prstGeom>
          <a:solidFill>
            <a:schemeClr val="bg1"/>
          </a:solidFill>
        </p:spPr>
        <p:txBody>
          <a:bodyPr wrap="square" rtlCol="0">
            <a:spAutoFit/>
          </a:bodyPr>
          <a:lstStyle/>
          <a:p>
            <a:endParaRPr lang="en-US" dirty="0"/>
          </a:p>
        </p:txBody>
      </p:sp>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4" name="Title 1">
            <a:extLst>
              <a:ext uri="{FF2B5EF4-FFF2-40B4-BE49-F238E27FC236}">
                <a16:creationId xmlns:a16="http://schemas.microsoft.com/office/drawing/2014/main" id="{0EAF4782-E642-4392-91BE-7292FC25250F}"/>
              </a:ext>
            </a:extLst>
          </p:cNvPr>
          <p:cNvSpPr>
            <a:spLocks noGrp="1"/>
          </p:cNvSpPr>
          <p:nvPr>
            <p:ph type="title"/>
          </p:nvPr>
        </p:nvSpPr>
        <p:spPr>
          <a:xfrm>
            <a:off x="445910" y="68710"/>
            <a:ext cx="8229600" cy="1143000"/>
          </a:xfrm>
        </p:spPr>
        <p:txBody>
          <a:bodyPr>
            <a:normAutofit/>
          </a:bodyPr>
          <a:lstStyle/>
          <a:p>
            <a:r>
              <a:rPr lang="en-US" dirty="0">
                <a:solidFill>
                  <a:srgbClr val="953735"/>
                </a:solidFill>
                <a:latin typeface="Calibri" charset="0"/>
                <a:ea typeface="MS PGothic" charset="0"/>
              </a:rPr>
              <a:t>Debt Trend &amp; Outlook</a:t>
            </a:r>
            <a:endParaRPr lang="en-US" dirty="0"/>
          </a:p>
        </p:txBody>
      </p:sp>
      <p:graphicFrame>
        <p:nvGraphicFramePr>
          <p:cNvPr id="7" name="Chart 6">
            <a:extLst>
              <a:ext uri="{FF2B5EF4-FFF2-40B4-BE49-F238E27FC236}">
                <a16:creationId xmlns:a16="http://schemas.microsoft.com/office/drawing/2014/main" id="{545F687D-1501-4E8B-8F15-10A060E9715B}"/>
              </a:ext>
            </a:extLst>
          </p:cNvPr>
          <p:cNvGraphicFramePr>
            <a:graphicFrameLocks/>
          </p:cNvGraphicFramePr>
          <p:nvPr/>
        </p:nvGraphicFramePr>
        <p:xfrm>
          <a:off x="1457325" y="1624012"/>
          <a:ext cx="7026918" cy="460316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BEAF6EE0-D0FC-48CF-B821-DB1281CEFECD}"/>
              </a:ext>
            </a:extLst>
          </p:cNvPr>
          <p:cNvSpPr>
            <a:spLocks noGrp="1"/>
          </p:cNvSpPr>
          <p:nvPr>
            <p:ph type="sldNum" sz="quarter" idx="12"/>
          </p:nvPr>
        </p:nvSpPr>
        <p:spPr/>
        <p:txBody>
          <a:bodyPr/>
          <a:lstStyle/>
          <a:p>
            <a:fld id="{18C5D8CD-322C-574E-AEB7-08FD264DEC2A}" type="slidenum">
              <a:rPr lang="en-US" smtClean="0"/>
              <a:t>40</a:t>
            </a:fld>
            <a:endParaRPr lang="en-US" dirty="0"/>
          </a:p>
        </p:txBody>
      </p:sp>
      <p:sp>
        <p:nvSpPr>
          <p:cNvPr id="13" name="TextBox 12">
            <a:extLst>
              <a:ext uri="{FF2B5EF4-FFF2-40B4-BE49-F238E27FC236}">
                <a16:creationId xmlns:a16="http://schemas.microsoft.com/office/drawing/2014/main" id="{5735320F-D2ED-4EE3-84BE-BC0E86610CF9}"/>
              </a:ext>
            </a:extLst>
          </p:cNvPr>
          <p:cNvSpPr txBox="1"/>
          <p:nvPr/>
        </p:nvSpPr>
        <p:spPr>
          <a:xfrm>
            <a:off x="927609" y="5846346"/>
            <a:ext cx="7408671" cy="830997"/>
          </a:xfrm>
          <a:prstGeom prst="rect">
            <a:avLst/>
          </a:prstGeom>
          <a:noFill/>
        </p:spPr>
        <p:txBody>
          <a:bodyPr wrap="square" rtlCol="0">
            <a:spAutoFit/>
          </a:bodyPr>
          <a:lstStyle/>
          <a:p>
            <a:r>
              <a:rPr lang="en-US" sz="1600" dirty="0">
                <a:solidFill>
                  <a:schemeClr val="accent2">
                    <a:lumMod val="50000"/>
                  </a:schemeClr>
                </a:solidFill>
              </a:rPr>
              <a:t>FY24 increase from $175M in debt for housing/dorm construction and $60M for athletics projects. FY28 increase from $155M for housing/dorm construction. No other debt issuances are considered in the above graph.</a:t>
            </a:r>
          </a:p>
        </p:txBody>
      </p:sp>
      <p:graphicFrame>
        <p:nvGraphicFramePr>
          <p:cNvPr id="14" name="Chart 13">
            <a:extLst>
              <a:ext uri="{FF2B5EF4-FFF2-40B4-BE49-F238E27FC236}">
                <a16:creationId xmlns:a16="http://schemas.microsoft.com/office/drawing/2014/main" id="{33CB3B2F-9067-4770-B907-0E2BD4A5AAC6}"/>
              </a:ext>
            </a:extLst>
          </p:cNvPr>
          <p:cNvGraphicFramePr>
            <a:graphicFrameLocks/>
          </p:cNvGraphicFramePr>
          <p:nvPr/>
        </p:nvGraphicFramePr>
        <p:xfrm>
          <a:off x="279962" y="904156"/>
          <a:ext cx="8561493" cy="50422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0705217"/>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7F4FFA-A389-471C-A680-3F2FAC8A6C75}"/>
              </a:ext>
            </a:extLst>
          </p:cNvPr>
          <p:cNvSpPr txBox="1"/>
          <p:nvPr/>
        </p:nvSpPr>
        <p:spPr>
          <a:xfrm>
            <a:off x="902825" y="5312780"/>
            <a:ext cx="8229600" cy="1545220"/>
          </a:xfrm>
          <a:prstGeom prst="rect">
            <a:avLst/>
          </a:prstGeom>
          <a:solidFill>
            <a:schemeClr val="bg1"/>
          </a:solidFill>
        </p:spPr>
        <p:txBody>
          <a:bodyPr wrap="square" rtlCol="0">
            <a:spAutoFit/>
          </a:bodyPr>
          <a:lstStyle/>
          <a:p>
            <a:endParaRPr lang="en-US" dirty="0"/>
          </a:p>
        </p:txBody>
      </p:sp>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4" name="Title 1">
            <a:extLst>
              <a:ext uri="{FF2B5EF4-FFF2-40B4-BE49-F238E27FC236}">
                <a16:creationId xmlns:a16="http://schemas.microsoft.com/office/drawing/2014/main" id="{0EAF4782-E642-4392-91BE-7292FC25250F}"/>
              </a:ext>
            </a:extLst>
          </p:cNvPr>
          <p:cNvSpPr>
            <a:spLocks noGrp="1"/>
          </p:cNvSpPr>
          <p:nvPr>
            <p:ph type="title"/>
          </p:nvPr>
        </p:nvSpPr>
        <p:spPr>
          <a:xfrm>
            <a:off x="445910" y="68710"/>
            <a:ext cx="8229600" cy="1143000"/>
          </a:xfrm>
        </p:spPr>
        <p:txBody>
          <a:bodyPr>
            <a:normAutofit/>
          </a:bodyPr>
          <a:lstStyle/>
          <a:p>
            <a:r>
              <a:rPr lang="en-US" dirty="0">
                <a:solidFill>
                  <a:srgbClr val="953735"/>
                </a:solidFill>
                <a:latin typeface="Calibri" charset="0"/>
                <a:ea typeface="MS PGothic" charset="0"/>
              </a:rPr>
              <a:t>Debt Breakdown</a:t>
            </a:r>
            <a:endParaRPr lang="en-US" dirty="0"/>
          </a:p>
        </p:txBody>
      </p:sp>
      <p:graphicFrame>
        <p:nvGraphicFramePr>
          <p:cNvPr id="7" name="Chart 6">
            <a:extLst>
              <a:ext uri="{FF2B5EF4-FFF2-40B4-BE49-F238E27FC236}">
                <a16:creationId xmlns:a16="http://schemas.microsoft.com/office/drawing/2014/main" id="{545F687D-1501-4E8B-8F15-10A060E9715B}"/>
              </a:ext>
            </a:extLst>
          </p:cNvPr>
          <p:cNvGraphicFramePr>
            <a:graphicFrameLocks/>
          </p:cNvGraphicFramePr>
          <p:nvPr/>
        </p:nvGraphicFramePr>
        <p:xfrm>
          <a:off x="1457325" y="1624012"/>
          <a:ext cx="7026918" cy="460316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BEAF6EE0-D0FC-48CF-B821-DB1281CEFECD}"/>
              </a:ext>
            </a:extLst>
          </p:cNvPr>
          <p:cNvSpPr>
            <a:spLocks noGrp="1"/>
          </p:cNvSpPr>
          <p:nvPr>
            <p:ph type="sldNum" sz="quarter" idx="12"/>
          </p:nvPr>
        </p:nvSpPr>
        <p:spPr/>
        <p:txBody>
          <a:bodyPr/>
          <a:lstStyle/>
          <a:p>
            <a:fld id="{18C5D8CD-322C-574E-AEB7-08FD264DEC2A}" type="slidenum">
              <a:rPr lang="en-US" smtClean="0"/>
              <a:t>41</a:t>
            </a:fld>
            <a:endParaRPr lang="en-US" dirty="0"/>
          </a:p>
        </p:txBody>
      </p:sp>
      <p:graphicFrame>
        <p:nvGraphicFramePr>
          <p:cNvPr id="9" name="Chart 8">
            <a:extLst>
              <a:ext uri="{FF2B5EF4-FFF2-40B4-BE49-F238E27FC236}">
                <a16:creationId xmlns:a16="http://schemas.microsoft.com/office/drawing/2014/main" id="{A3819B69-929B-4F57-9216-2BACCB500D49}"/>
              </a:ext>
            </a:extLst>
          </p:cNvPr>
          <p:cNvGraphicFramePr>
            <a:graphicFrameLocks/>
          </p:cNvGraphicFramePr>
          <p:nvPr/>
        </p:nvGraphicFramePr>
        <p:xfrm>
          <a:off x="748491" y="1115374"/>
          <a:ext cx="7492684" cy="58274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17025281"/>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7F4FFA-A389-471C-A680-3F2FAC8A6C75}"/>
              </a:ext>
            </a:extLst>
          </p:cNvPr>
          <p:cNvSpPr txBox="1"/>
          <p:nvPr/>
        </p:nvSpPr>
        <p:spPr>
          <a:xfrm>
            <a:off x="902825" y="5312780"/>
            <a:ext cx="8229600" cy="1545220"/>
          </a:xfrm>
          <a:prstGeom prst="rect">
            <a:avLst/>
          </a:prstGeom>
          <a:solidFill>
            <a:schemeClr val="bg1"/>
          </a:solidFill>
        </p:spPr>
        <p:txBody>
          <a:bodyPr wrap="square" rtlCol="0">
            <a:spAutoFit/>
          </a:bodyPr>
          <a:lstStyle/>
          <a:p>
            <a:endParaRPr lang="en-US" dirty="0"/>
          </a:p>
        </p:txBody>
      </p:sp>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4" name="Title 1">
            <a:extLst>
              <a:ext uri="{FF2B5EF4-FFF2-40B4-BE49-F238E27FC236}">
                <a16:creationId xmlns:a16="http://schemas.microsoft.com/office/drawing/2014/main" id="{0EAF4782-E642-4392-91BE-7292FC25250F}"/>
              </a:ext>
            </a:extLst>
          </p:cNvPr>
          <p:cNvSpPr>
            <a:spLocks noGrp="1"/>
          </p:cNvSpPr>
          <p:nvPr>
            <p:ph type="title"/>
          </p:nvPr>
        </p:nvSpPr>
        <p:spPr>
          <a:xfrm>
            <a:off x="445910" y="68710"/>
            <a:ext cx="8229600" cy="1143000"/>
          </a:xfrm>
        </p:spPr>
        <p:txBody>
          <a:bodyPr>
            <a:normAutofit/>
          </a:bodyPr>
          <a:lstStyle/>
          <a:p>
            <a:r>
              <a:rPr lang="en-US" dirty="0">
                <a:solidFill>
                  <a:srgbClr val="953735"/>
                </a:solidFill>
                <a:latin typeface="Calibri" charset="0"/>
                <a:ea typeface="MS PGothic" charset="0"/>
              </a:rPr>
              <a:t>Debt Service to Operating Expense</a:t>
            </a:r>
            <a:endParaRPr lang="en-US" dirty="0"/>
          </a:p>
        </p:txBody>
      </p:sp>
      <p:graphicFrame>
        <p:nvGraphicFramePr>
          <p:cNvPr id="7" name="Chart 6">
            <a:extLst>
              <a:ext uri="{FF2B5EF4-FFF2-40B4-BE49-F238E27FC236}">
                <a16:creationId xmlns:a16="http://schemas.microsoft.com/office/drawing/2014/main" id="{545F687D-1501-4E8B-8F15-10A060E9715B}"/>
              </a:ext>
            </a:extLst>
          </p:cNvPr>
          <p:cNvGraphicFramePr>
            <a:graphicFrameLocks/>
          </p:cNvGraphicFramePr>
          <p:nvPr/>
        </p:nvGraphicFramePr>
        <p:xfrm>
          <a:off x="1457325" y="1624012"/>
          <a:ext cx="7026918" cy="460316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BEAF6EE0-D0FC-48CF-B821-DB1281CEFECD}"/>
              </a:ext>
            </a:extLst>
          </p:cNvPr>
          <p:cNvSpPr>
            <a:spLocks noGrp="1"/>
          </p:cNvSpPr>
          <p:nvPr>
            <p:ph type="sldNum" sz="quarter" idx="12"/>
          </p:nvPr>
        </p:nvSpPr>
        <p:spPr/>
        <p:txBody>
          <a:bodyPr/>
          <a:lstStyle/>
          <a:p>
            <a:fld id="{18C5D8CD-322C-574E-AEB7-08FD264DEC2A}" type="slidenum">
              <a:rPr lang="en-US" smtClean="0"/>
              <a:t>42</a:t>
            </a:fld>
            <a:endParaRPr lang="en-US" dirty="0"/>
          </a:p>
        </p:txBody>
      </p:sp>
      <p:graphicFrame>
        <p:nvGraphicFramePr>
          <p:cNvPr id="9" name="Chart 8">
            <a:extLst>
              <a:ext uri="{FF2B5EF4-FFF2-40B4-BE49-F238E27FC236}">
                <a16:creationId xmlns:a16="http://schemas.microsoft.com/office/drawing/2014/main" id="{80393E6E-33B9-48C4-8E7B-32276D981FA0}"/>
              </a:ext>
            </a:extLst>
          </p:cNvPr>
          <p:cNvGraphicFramePr>
            <a:graphicFrameLocks/>
          </p:cNvGraphicFramePr>
          <p:nvPr/>
        </p:nvGraphicFramePr>
        <p:xfrm>
          <a:off x="757521" y="1758942"/>
          <a:ext cx="7628958" cy="435960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30189F5C-3575-4982-85F4-D8DF675EC49A}"/>
              </a:ext>
            </a:extLst>
          </p:cNvPr>
          <p:cNvSpPr txBox="1"/>
          <p:nvPr/>
        </p:nvSpPr>
        <p:spPr>
          <a:xfrm>
            <a:off x="335665" y="6158389"/>
            <a:ext cx="7763306" cy="738664"/>
          </a:xfrm>
          <a:prstGeom prst="rect">
            <a:avLst/>
          </a:prstGeom>
          <a:noFill/>
        </p:spPr>
        <p:txBody>
          <a:bodyPr wrap="square" rtlCol="0">
            <a:spAutoFit/>
          </a:bodyPr>
          <a:lstStyle/>
          <a:p>
            <a:r>
              <a:rPr lang="en-US" sz="1400" dirty="0">
                <a:solidFill>
                  <a:schemeClr val="accent2">
                    <a:lumMod val="50000"/>
                  </a:schemeClr>
                </a:solidFill>
              </a:rPr>
              <a:t>Source: Recalculated from FY22 Audited Financial Statements. </a:t>
            </a:r>
          </a:p>
          <a:p>
            <a:r>
              <a:rPr lang="en-US" sz="1400" dirty="0">
                <a:solidFill>
                  <a:schemeClr val="accent2">
                    <a:lumMod val="50000"/>
                  </a:schemeClr>
                </a:solidFill>
              </a:rPr>
              <a:t>* These universities report at a System level, often combining health systems and other campuses.</a:t>
            </a:r>
          </a:p>
          <a:p>
            <a:endParaRPr lang="en-US" sz="1400" dirty="0">
              <a:solidFill>
                <a:schemeClr val="accent2">
                  <a:lumMod val="50000"/>
                </a:schemeClr>
              </a:solidFill>
            </a:endParaRPr>
          </a:p>
        </p:txBody>
      </p:sp>
    </p:spTree>
    <p:extLst>
      <p:ext uri="{BB962C8B-B14F-4D97-AF65-F5344CB8AC3E}">
        <p14:creationId xmlns:p14="http://schemas.microsoft.com/office/powerpoint/2010/main" val="3148311241"/>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10" y="2415953"/>
            <a:ext cx="8229600" cy="1143000"/>
          </a:xfrm>
        </p:spPr>
        <p:txBody>
          <a:bodyPr/>
          <a:lstStyle/>
          <a:p>
            <a:r>
              <a:rPr lang="en-US" dirty="0">
                <a:solidFill>
                  <a:srgbClr val="953735"/>
                </a:solidFill>
                <a:latin typeface="Calibri" charset="0"/>
                <a:ea typeface="MS PGothic" charset="0"/>
              </a:rPr>
              <a:t>Bond Ratings</a:t>
            </a:r>
            <a:endParaRPr lang="en-US" dirty="0"/>
          </a:p>
        </p:txBody>
      </p:sp>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3" name="TextBox 2">
            <a:extLst>
              <a:ext uri="{FF2B5EF4-FFF2-40B4-BE49-F238E27FC236}">
                <a16:creationId xmlns:a16="http://schemas.microsoft.com/office/drawing/2014/main" id="{01C256D4-95DA-493E-BFF3-F02638B8F431}"/>
              </a:ext>
            </a:extLst>
          </p:cNvPr>
          <p:cNvSpPr txBox="1"/>
          <p:nvPr/>
        </p:nvSpPr>
        <p:spPr>
          <a:xfrm>
            <a:off x="4180114" y="5503817"/>
            <a:ext cx="4963886" cy="1354183"/>
          </a:xfrm>
          <a:prstGeom prst="rect">
            <a:avLst/>
          </a:prstGeom>
          <a:solidFill>
            <a:schemeClr val="bg1"/>
          </a:solidFill>
        </p:spPr>
        <p:txBody>
          <a:bodyPr wrap="square" rtlCol="0">
            <a:spAutoFit/>
          </a:bodyPr>
          <a:lstStyle/>
          <a:p>
            <a:endParaRPr lang="en-US" dirty="0"/>
          </a:p>
        </p:txBody>
      </p:sp>
      <p:sp>
        <p:nvSpPr>
          <p:cNvPr id="4" name="Slide Number Placeholder 3">
            <a:extLst>
              <a:ext uri="{FF2B5EF4-FFF2-40B4-BE49-F238E27FC236}">
                <a16:creationId xmlns:a16="http://schemas.microsoft.com/office/drawing/2014/main" id="{2055D28D-39FE-40F4-861B-9A57ED097297}"/>
              </a:ext>
            </a:extLst>
          </p:cNvPr>
          <p:cNvSpPr>
            <a:spLocks noGrp="1"/>
          </p:cNvSpPr>
          <p:nvPr>
            <p:ph type="sldNum" sz="quarter" idx="12"/>
          </p:nvPr>
        </p:nvSpPr>
        <p:spPr/>
        <p:txBody>
          <a:bodyPr/>
          <a:lstStyle/>
          <a:p>
            <a:fld id="{18C5D8CD-322C-574E-AEB7-08FD264DEC2A}" type="slidenum">
              <a:rPr lang="en-US" smtClean="0"/>
              <a:t>43</a:t>
            </a:fld>
            <a:endParaRPr lang="en-US" dirty="0"/>
          </a:p>
        </p:txBody>
      </p:sp>
    </p:spTree>
    <p:extLst>
      <p:ext uri="{BB962C8B-B14F-4D97-AF65-F5344CB8AC3E}">
        <p14:creationId xmlns:p14="http://schemas.microsoft.com/office/powerpoint/2010/main" val="1523678028"/>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10" y="274638"/>
            <a:ext cx="8229600" cy="1143000"/>
          </a:xfrm>
        </p:spPr>
        <p:txBody>
          <a:bodyPr>
            <a:normAutofit fontScale="90000"/>
          </a:bodyPr>
          <a:lstStyle/>
          <a:p>
            <a:r>
              <a:rPr lang="en-US" dirty="0">
                <a:solidFill>
                  <a:srgbClr val="953735"/>
                </a:solidFill>
                <a:latin typeface="Calibri" charset="0"/>
                <a:ea typeface="MS PGothic" charset="0"/>
              </a:rPr>
              <a:t>Bond Rating History</a:t>
            </a:r>
            <a:br>
              <a:rPr lang="en-US" dirty="0">
                <a:solidFill>
                  <a:srgbClr val="953735"/>
                </a:solidFill>
                <a:latin typeface="Calibri" charset="0"/>
                <a:ea typeface="MS PGothic" charset="0"/>
              </a:rPr>
            </a:br>
            <a:endParaRPr lang="en-US" dirty="0"/>
          </a:p>
        </p:txBody>
      </p:sp>
      <p:sp>
        <p:nvSpPr>
          <p:cNvPr id="6" name="TextBox 5">
            <a:extLst>
              <a:ext uri="{FF2B5EF4-FFF2-40B4-BE49-F238E27FC236}">
                <a16:creationId xmlns:a16="http://schemas.microsoft.com/office/drawing/2014/main" id="{FEBECCE5-8113-4F19-9657-B6499151D8F4}"/>
              </a:ext>
            </a:extLst>
          </p:cNvPr>
          <p:cNvSpPr txBox="1"/>
          <p:nvPr/>
        </p:nvSpPr>
        <p:spPr>
          <a:xfrm>
            <a:off x="4345577" y="5416731"/>
            <a:ext cx="4798423" cy="1441269"/>
          </a:xfrm>
          <a:prstGeom prst="rect">
            <a:avLst/>
          </a:prstGeom>
          <a:solidFill>
            <a:schemeClr val="bg1"/>
          </a:solidFill>
        </p:spPr>
        <p:txBody>
          <a:bodyPr wrap="square" rtlCol="0">
            <a:spAutoFit/>
          </a:bodyPr>
          <a:lstStyle/>
          <a:p>
            <a:endParaRPr lang="en-US" dirty="0"/>
          </a:p>
        </p:txBody>
      </p:sp>
      <p:graphicFrame>
        <p:nvGraphicFramePr>
          <p:cNvPr id="3" name="Table 3">
            <a:extLst>
              <a:ext uri="{FF2B5EF4-FFF2-40B4-BE49-F238E27FC236}">
                <a16:creationId xmlns:a16="http://schemas.microsoft.com/office/drawing/2014/main" id="{7087847F-4EC2-47AF-A2B2-C7687DBFF6F8}"/>
              </a:ext>
            </a:extLst>
          </p:cNvPr>
          <p:cNvGraphicFramePr>
            <a:graphicFrameLocks noGrp="1"/>
          </p:cNvGraphicFramePr>
          <p:nvPr>
            <p:extLst>
              <p:ext uri="{D42A27DB-BD31-4B8C-83A1-F6EECF244321}">
                <p14:modId xmlns:p14="http://schemas.microsoft.com/office/powerpoint/2010/main" val="614551555"/>
              </p:ext>
            </p:extLst>
          </p:nvPr>
        </p:nvGraphicFramePr>
        <p:xfrm>
          <a:off x="2265656" y="1152918"/>
          <a:ext cx="4697003" cy="1112520"/>
        </p:xfrm>
        <a:graphic>
          <a:graphicData uri="http://schemas.openxmlformats.org/drawingml/2006/table">
            <a:tbl>
              <a:tblPr firstRow="1" bandRow="1">
                <a:tableStyleId>{9DCAF9ED-07DC-4A11-8D7F-57B35C25682E}</a:tableStyleId>
              </a:tblPr>
              <a:tblGrid>
                <a:gridCol w="1565668">
                  <a:extLst>
                    <a:ext uri="{9D8B030D-6E8A-4147-A177-3AD203B41FA5}">
                      <a16:colId xmlns:a16="http://schemas.microsoft.com/office/drawing/2014/main" val="1244860168"/>
                    </a:ext>
                  </a:extLst>
                </a:gridCol>
                <a:gridCol w="1699868">
                  <a:extLst>
                    <a:ext uri="{9D8B030D-6E8A-4147-A177-3AD203B41FA5}">
                      <a16:colId xmlns:a16="http://schemas.microsoft.com/office/drawing/2014/main" val="2832301300"/>
                    </a:ext>
                  </a:extLst>
                </a:gridCol>
                <a:gridCol w="1431467">
                  <a:extLst>
                    <a:ext uri="{9D8B030D-6E8A-4147-A177-3AD203B41FA5}">
                      <a16:colId xmlns:a16="http://schemas.microsoft.com/office/drawing/2014/main" val="1062268791"/>
                    </a:ext>
                  </a:extLst>
                </a:gridCol>
              </a:tblGrid>
              <a:tr h="370840">
                <a:tc>
                  <a:txBody>
                    <a:bodyPr/>
                    <a:lstStyle/>
                    <a:p>
                      <a:r>
                        <a:rPr lang="en-US" dirty="0"/>
                        <a:t>Agency</a:t>
                      </a:r>
                    </a:p>
                  </a:txBody>
                  <a:tcPr>
                    <a:solidFill>
                      <a:srgbClr val="C00000"/>
                    </a:solidFill>
                  </a:tcPr>
                </a:tc>
                <a:tc>
                  <a:txBody>
                    <a:bodyPr/>
                    <a:lstStyle/>
                    <a:p>
                      <a:r>
                        <a:rPr lang="en-US" dirty="0"/>
                        <a:t>Current Rating</a:t>
                      </a:r>
                    </a:p>
                  </a:txBody>
                  <a:tcPr>
                    <a:solidFill>
                      <a:srgbClr val="C00000"/>
                    </a:solidFill>
                  </a:tcPr>
                </a:tc>
                <a:tc>
                  <a:txBody>
                    <a:bodyPr/>
                    <a:lstStyle/>
                    <a:p>
                      <a:r>
                        <a:rPr lang="en-US" dirty="0"/>
                        <a:t>Prior Rating</a:t>
                      </a:r>
                    </a:p>
                  </a:txBody>
                  <a:tcPr>
                    <a:solidFill>
                      <a:srgbClr val="C00000"/>
                    </a:solidFill>
                  </a:tcPr>
                </a:tc>
                <a:extLst>
                  <a:ext uri="{0D108BD9-81ED-4DB2-BD59-A6C34878D82A}">
                    <a16:rowId xmlns:a16="http://schemas.microsoft.com/office/drawing/2014/main" val="2546575738"/>
                  </a:ext>
                </a:extLst>
              </a:tr>
              <a:tr h="370840">
                <a:tc>
                  <a:txBody>
                    <a:bodyPr/>
                    <a:lstStyle/>
                    <a:p>
                      <a:r>
                        <a:rPr lang="en-US" dirty="0"/>
                        <a:t>S&amp;P</a:t>
                      </a:r>
                    </a:p>
                  </a:txBody>
                  <a:tcPr/>
                </a:tc>
                <a:tc>
                  <a:txBody>
                    <a:bodyPr/>
                    <a:lstStyle/>
                    <a:p>
                      <a:pPr algn="ctr"/>
                      <a:r>
                        <a:rPr lang="en-US" dirty="0"/>
                        <a:t>A+/Stable</a:t>
                      </a:r>
                    </a:p>
                  </a:txBody>
                  <a:tcPr/>
                </a:tc>
                <a:tc>
                  <a:txBody>
                    <a:bodyPr/>
                    <a:lstStyle/>
                    <a:p>
                      <a:pPr algn="ctr"/>
                      <a:r>
                        <a:rPr lang="en-US" dirty="0"/>
                        <a:t>A+/Negative</a:t>
                      </a:r>
                    </a:p>
                  </a:txBody>
                  <a:tcPr/>
                </a:tc>
                <a:extLst>
                  <a:ext uri="{0D108BD9-81ED-4DB2-BD59-A6C34878D82A}">
                    <a16:rowId xmlns:a16="http://schemas.microsoft.com/office/drawing/2014/main" val="937917250"/>
                  </a:ext>
                </a:extLst>
              </a:tr>
              <a:tr h="370840">
                <a:tc>
                  <a:txBody>
                    <a:bodyPr/>
                    <a:lstStyle/>
                    <a:p>
                      <a:r>
                        <a:rPr lang="en-US" dirty="0"/>
                        <a:t>Fitch</a:t>
                      </a:r>
                    </a:p>
                  </a:txBody>
                  <a:tcPr/>
                </a:tc>
                <a:tc>
                  <a:txBody>
                    <a:bodyPr/>
                    <a:lstStyle/>
                    <a:p>
                      <a:pPr algn="ctr"/>
                      <a:r>
                        <a:rPr lang="en-US" dirty="0"/>
                        <a:t>A+/Stable</a:t>
                      </a:r>
                    </a:p>
                  </a:txBody>
                  <a:tcPr/>
                </a:tc>
                <a:tc>
                  <a:txBody>
                    <a:bodyPr/>
                    <a:lstStyle/>
                    <a:p>
                      <a:pPr algn="ctr"/>
                      <a:r>
                        <a:rPr lang="en-US" dirty="0"/>
                        <a:t>AA-/Negative</a:t>
                      </a:r>
                    </a:p>
                  </a:txBody>
                  <a:tcPr/>
                </a:tc>
                <a:extLst>
                  <a:ext uri="{0D108BD9-81ED-4DB2-BD59-A6C34878D82A}">
                    <a16:rowId xmlns:a16="http://schemas.microsoft.com/office/drawing/2014/main" val="2126409651"/>
                  </a:ext>
                </a:extLst>
              </a:tr>
            </a:tbl>
          </a:graphicData>
        </a:graphic>
      </p:graphicFrame>
      <p:graphicFrame>
        <p:nvGraphicFramePr>
          <p:cNvPr id="7" name="Table 3">
            <a:extLst>
              <a:ext uri="{FF2B5EF4-FFF2-40B4-BE49-F238E27FC236}">
                <a16:creationId xmlns:a16="http://schemas.microsoft.com/office/drawing/2014/main" id="{1ED3B8A6-2ADE-4DCD-B458-E030A8F0CD00}"/>
              </a:ext>
            </a:extLst>
          </p:cNvPr>
          <p:cNvGraphicFramePr>
            <a:graphicFrameLocks noGrp="1"/>
          </p:cNvGraphicFramePr>
          <p:nvPr/>
        </p:nvGraphicFramePr>
        <p:xfrm>
          <a:off x="1595674" y="2498927"/>
          <a:ext cx="5952651" cy="4079240"/>
        </p:xfrm>
        <a:graphic>
          <a:graphicData uri="http://schemas.openxmlformats.org/drawingml/2006/table">
            <a:tbl>
              <a:tblPr firstRow="1" bandRow="1">
                <a:tableStyleId>{2D5ABB26-0587-4C30-8999-92F81FD0307C}</a:tableStyleId>
              </a:tblPr>
              <a:tblGrid>
                <a:gridCol w="423249">
                  <a:extLst>
                    <a:ext uri="{9D8B030D-6E8A-4147-A177-3AD203B41FA5}">
                      <a16:colId xmlns:a16="http://schemas.microsoft.com/office/drawing/2014/main" val="449811520"/>
                    </a:ext>
                  </a:extLst>
                </a:gridCol>
                <a:gridCol w="2953801">
                  <a:extLst>
                    <a:ext uri="{9D8B030D-6E8A-4147-A177-3AD203B41FA5}">
                      <a16:colId xmlns:a16="http://schemas.microsoft.com/office/drawing/2014/main" val="1244860168"/>
                    </a:ext>
                  </a:extLst>
                </a:gridCol>
                <a:gridCol w="1274167">
                  <a:extLst>
                    <a:ext uri="{9D8B030D-6E8A-4147-A177-3AD203B41FA5}">
                      <a16:colId xmlns:a16="http://schemas.microsoft.com/office/drawing/2014/main" val="1062268791"/>
                    </a:ext>
                  </a:extLst>
                </a:gridCol>
                <a:gridCol w="1301434">
                  <a:extLst>
                    <a:ext uri="{9D8B030D-6E8A-4147-A177-3AD203B41FA5}">
                      <a16:colId xmlns:a16="http://schemas.microsoft.com/office/drawing/2014/main" val="3133566337"/>
                    </a:ext>
                  </a:extLst>
                </a:gridCol>
              </a:tblGrid>
              <a:tr h="370840">
                <a:tc rowSpan="11">
                  <a:txBody>
                    <a:bodyPr/>
                    <a:lstStyle/>
                    <a:p>
                      <a:pPr algn="ctr"/>
                      <a:r>
                        <a:rPr lang="en-US" b="1" dirty="0">
                          <a:solidFill>
                            <a:schemeClr val="bg1"/>
                          </a:solidFill>
                        </a:rPr>
                        <a:t>Credit Rating Classes</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b="1" dirty="0">
                          <a:solidFill>
                            <a:schemeClr val="bg1"/>
                          </a:solidFill>
                        </a:rPr>
                        <a:t>S&amp;P / Fitch Ratings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gridSpan="2">
                  <a:txBody>
                    <a:bodyPr/>
                    <a:lstStyle/>
                    <a:p>
                      <a:pPr algn="ctr"/>
                      <a:r>
                        <a:rPr lang="en-US" b="1" dirty="0">
                          <a:solidFill>
                            <a:schemeClr val="bg1"/>
                          </a:solidFill>
                        </a:rPr>
                        <a:t>Rating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endParaRPr lang="en-US" dirty="0"/>
                    </a:p>
                  </a:txBody>
                  <a:tcPr/>
                </a:tc>
                <a:extLst>
                  <a:ext uri="{0D108BD9-81ED-4DB2-BD59-A6C34878D82A}">
                    <a16:rowId xmlns:a16="http://schemas.microsoft.com/office/drawing/2014/main" val="2546575738"/>
                  </a:ext>
                </a:extLst>
              </a:tr>
              <a:tr h="370840">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dirty="0"/>
                        <a:t>AAA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Prime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0">
                  <a:txBody>
                    <a:bodyPr/>
                    <a:lstStyle/>
                    <a:p>
                      <a:pPr algn="ctr"/>
                      <a:r>
                        <a:rPr lang="en-US" dirty="0"/>
                        <a:t>Investment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7917250"/>
                  </a:ext>
                </a:extLst>
              </a:tr>
              <a:tr h="370840">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dirty="0"/>
                        <a:t>AA+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dirty="0"/>
                        <a:t>High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extLst>
                  <a:ext uri="{0D108BD9-81ED-4DB2-BD59-A6C34878D82A}">
                    <a16:rowId xmlns:a16="http://schemas.microsoft.com/office/drawing/2014/main" val="2126409651"/>
                  </a:ext>
                </a:extLst>
              </a:tr>
              <a:tr h="370840">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dirty="0"/>
                        <a:t>AA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550912881"/>
                  </a:ext>
                </a:extLst>
              </a:tr>
              <a:tr h="370840">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dirty="0"/>
                        <a:t>AA-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119969194"/>
                  </a:ext>
                </a:extLst>
              </a:tr>
              <a:tr h="370840">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dirty="0"/>
                        <a:t>Upper Medium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extLst>
                  <a:ext uri="{0D108BD9-81ED-4DB2-BD59-A6C34878D82A}">
                    <a16:rowId xmlns:a16="http://schemas.microsoft.com/office/drawing/2014/main" val="1428425756"/>
                  </a:ext>
                </a:extLst>
              </a:tr>
              <a:tr h="370840">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699678850"/>
                  </a:ext>
                </a:extLst>
              </a:tr>
              <a:tr h="370840">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7138054"/>
                  </a:ext>
                </a:extLst>
              </a:tr>
              <a:tr h="370840">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dirty="0"/>
                        <a:t>BBB+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dirty="0"/>
                        <a:t>Lower Medium 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extLst>
                  <a:ext uri="{0D108BD9-81ED-4DB2-BD59-A6C34878D82A}">
                    <a16:rowId xmlns:a16="http://schemas.microsoft.com/office/drawing/2014/main" val="3743312728"/>
                  </a:ext>
                </a:extLst>
              </a:tr>
              <a:tr h="370840">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dirty="0"/>
                        <a:t>BBB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754556977"/>
                  </a:ext>
                </a:extLst>
              </a:tr>
              <a:tr h="370840">
                <a:tc v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dirty="0"/>
                        <a:t>BBB-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201197857"/>
                  </a:ext>
                </a:extLst>
              </a:tr>
            </a:tbl>
          </a:graphicData>
        </a:graphic>
      </p:graphicFrame>
      <p:sp>
        <p:nvSpPr>
          <p:cNvPr id="4" name="Slide Number Placeholder 3">
            <a:extLst>
              <a:ext uri="{FF2B5EF4-FFF2-40B4-BE49-F238E27FC236}">
                <a16:creationId xmlns:a16="http://schemas.microsoft.com/office/drawing/2014/main" id="{32EB7B2C-D092-49D6-A3CA-CF596E8A7C84}"/>
              </a:ext>
            </a:extLst>
          </p:cNvPr>
          <p:cNvSpPr>
            <a:spLocks noGrp="1"/>
          </p:cNvSpPr>
          <p:nvPr>
            <p:ph type="sldNum" sz="quarter" idx="12"/>
          </p:nvPr>
        </p:nvSpPr>
        <p:spPr/>
        <p:txBody>
          <a:bodyPr/>
          <a:lstStyle/>
          <a:p>
            <a:fld id="{18C5D8CD-322C-574E-AEB7-08FD264DEC2A}" type="slidenum">
              <a:rPr lang="en-US" smtClean="0"/>
              <a:t>44</a:t>
            </a:fld>
            <a:endParaRPr lang="en-US" dirty="0"/>
          </a:p>
        </p:txBody>
      </p:sp>
    </p:spTree>
    <p:extLst>
      <p:ext uri="{BB962C8B-B14F-4D97-AF65-F5344CB8AC3E}">
        <p14:creationId xmlns:p14="http://schemas.microsoft.com/office/powerpoint/2010/main" val="2652729844"/>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BE6CAB-11F1-46EE-99B6-5F037B306017}"/>
              </a:ext>
            </a:extLst>
          </p:cNvPr>
          <p:cNvSpPr txBox="1"/>
          <p:nvPr/>
        </p:nvSpPr>
        <p:spPr>
          <a:xfrm>
            <a:off x="2391076" y="5287765"/>
            <a:ext cx="6752924" cy="1562582"/>
          </a:xfrm>
          <a:prstGeom prst="rect">
            <a:avLst/>
          </a:prstGeom>
          <a:solidFill>
            <a:schemeClr val="bg1"/>
          </a:solidFill>
        </p:spPr>
        <p:txBody>
          <a:bodyPr wrap="square" rtlCol="0">
            <a:spAutoFit/>
          </a:bodyPr>
          <a:lstStyle/>
          <a:p>
            <a:endParaRPr lang="en-US" dirty="0"/>
          </a:p>
        </p:txBody>
      </p:sp>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4" name="Title 1">
            <a:extLst>
              <a:ext uri="{FF2B5EF4-FFF2-40B4-BE49-F238E27FC236}">
                <a16:creationId xmlns:a16="http://schemas.microsoft.com/office/drawing/2014/main" id="{0EAF4782-E642-4392-91BE-7292FC25250F}"/>
              </a:ext>
            </a:extLst>
          </p:cNvPr>
          <p:cNvSpPr>
            <a:spLocks noGrp="1"/>
          </p:cNvSpPr>
          <p:nvPr>
            <p:ph type="title"/>
          </p:nvPr>
        </p:nvSpPr>
        <p:spPr>
          <a:xfrm>
            <a:off x="445910" y="137498"/>
            <a:ext cx="8229600" cy="879537"/>
          </a:xfrm>
        </p:spPr>
        <p:txBody>
          <a:bodyPr>
            <a:normAutofit fontScale="90000"/>
          </a:bodyPr>
          <a:lstStyle/>
          <a:p>
            <a:r>
              <a:rPr lang="en-US" dirty="0">
                <a:solidFill>
                  <a:srgbClr val="953735"/>
                </a:solidFill>
                <a:latin typeface="Calibri" charset="0"/>
                <a:ea typeface="MS PGothic" charset="0"/>
              </a:rPr>
              <a:t>Big 12/SEC Credit Rating Comparison</a:t>
            </a:r>
            <a:endParaRPr lang="en-US" dirty="0"/>
          </a:p>
        </p:txBody>
      </p:sp>
      <p:sp>
        <p:nvSpPr>
          <p:cNvPr id="2" name="Slide Number Placeholder 1">
            <a:extLst>
              <a:ext uri="{FF2B5EF4-FFF2-40B4-BE49-F238E27FC236}">
                <a16:creationId xmlns:a16="http://schemas.microsoft.com/office/drawing/2014/main" id="{A2F8C772-FCE6-4728-A3D8-A12408C2A5A0}"/>
              </a:ext>
            </a:extLst>
          </p:cNvPr>
          <p:cNvSpPr>
            <a:spLocks noGrp="1"/>
          </p:cNvSpPr>
          <p:nvPr>
            <p:ph type="sldNum" sz="quarter" idx="12"/>
          </p:nvPr>
        </p:nvSpPr>
        <p:spPr/>
        <p:txBody>
          <a:bodyPr/>
          <a:lstStyle/>
          <a:p>
            <a:fld id="{18C5D8CD-322C-574E-AEB7-08FD264DEC2A}" type="slidenum">
              <a:rPr lang="en-US" smtClean="0"/>
              <a:t>45</a:t>
            </a:fld>
            <a:endParaRPr lang="en-US" dirty="0"/>
          </a:p>
        </p:txBody>
      </p:sp>
      <p:pic>
        <p:nvPicPr>
          <p:cNvPr id="6" name="Content Placeholder 5">
            <a:extLst>
              <a:ext uri="{FF2B5EF4-FFF2-40B4-BE49-F238E27FC236}">
                <a16:creationId xmlns:a16="http://schemas.microsoft.com/office/drawing/2014/main" id="{752F8BD8-2242-451D-BEAE-330E8E5B8CCC}"/>
              </a:ext>
            </a:extLst>
          </p:cNvPr>
          <p:cNvPicPr>
            <a:picLocks noGrp="1" noChangeAspect="1"/>
          </p:cNvPicPr>
          <p:nvPr>
            <p:ph idx="1"/>
          </p:nvPr>
        </p:nvPicPr>
        <p:blipFill>
          <a:blip r:embed="rId3"/>
          <a:stretch>
            <a:fillRect/>
          </a:stretch>
        </p:blipFill>
        <p:spPr>
          <a:xfrm>
            <a:off x="2025172" y="5100169"/>
            <a:ext cx="352024" cy="408028"/>
          </a:xfrm>
        </p:spPr>
      </p:pic>
      <p:cxnSp>
        <p:nvCxnSpPr>
          <p:cNvPr id="10" name="Straight Arrow Connector 9">
            <a:extLst>
              <a:ext uri="{FF2B5EF4-FFF2-40B4-BE49-F238E27FC236}">
                <a16:creationId xmlns:a16="http://schemas.microsoft.com/office/drawing/2014/main" id="{2B6A2971-2DC2-48A8-B119-8DB0AE33E470}"/>
              </a:ext>
            </a:extLst>
          </p:cNvPr>
          <p:cNvCxnSpPr>
            <a:cxnSpLocks/>
          </p:cNvCxnSpPr>
          <p:nvPr/>
        </p:nvCxnSpPr>
        <p:spPr>
          <a:xfrm>
            <a:off x="428851" y="5643180"/>
            <a:ext cx="783558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0B948508-83F4-4AEA-BC8C-7A465BBE8436}"/>
              </a:ext>
            </a:extLst>
          </p:cNvPr>
          <p:cNvCxnSpPr/>
          <p:nvPr/>
        </p:nvCxnSpPr>
        <p:spPr>
          <a:xfrm>
            <a:off x="7088783" y="5512551"/>
            <a:ext cx="0" cy="269966"/>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403E7857-94A0-4E27-9990-8E407CEFAF7A}"/>
              </a:ext>
            </a:extLst>
          </p:cNvPr>
          <p:cNvCxnSpPr/>
          <p:nvPr/>
        </p:nvCxnSpPr>
        <p:spPr>
          <a:xfrm>
            <a:off x="5717183" y="5508197"/>
            <a:ext cx="0" cy="269966"/>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939A0434-E9EF-41ED-88D8-A1FF9C7B6912}"/>
              </a:ext>
            </a:extLst>
          </p:cNvPr>
          <p:cNvCxnSpPr/>
          <p:nvPr/>
        </p:nvCxnSpPr>
        <p:spPr>
          <a:xfrm>
            <a:off x="1510943" y="5508197"/>
            <a:ext cx="0" cy="269966"/>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D0772647-4678-47E8-A045-E4E41BA736F2}"/>
              </a:ext>
            </a:extLst>
          </p:cNvPr>
          <p:cNvCxnSpPr/>
          <p:nvPr/>
        </p:nvCxnSpPr>
        <p:spPr>
          <a:xfrm>
            <a:off x="2882541" y="5512551"/>
            <a:ext cx="0" cy="269966"/>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B91F455B-C67F-401F-ADC1-D36A98EF8689}"/>
              </a:ext>
            </a:extLst>
          </p:cNvPr>
          <p:cNvCxnSpPr/>
          <p:nvPr/>
        </p:nvCxnSpPr>
        <p:spPr>
          <a:xfrm>
            <a:off x="4306394" y="5529968"/>
            <a:ext cx="0" cy="269966"/>
          </a:xfrm>
          <a:prstGeom prst="line">
            <a:avLst/>
          </a:prstGeom>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D5340099-3276-4CAA-999A-2A6894419265}"/>
              </a:ext>
            </a:extLst>
          </p:cNvPr>
          <p:cNvSpPr txBox="1"/>
          <p:nvPr/>
        </p:nvSpPr>
        <p:spPr>
          <a:xfrm>
            <a:off x="7376160" y="5651872"/>
            <a:ext cx="696686" cy="369332"/>
          </a:xfrm>
          <a:prstGeom prst="rect">
            <a:avLst/>
          </a:prstGeom>
          <a:noFill/>
        </p:spPr>
        <p:txBody>
          <a:bodyPr wrap="square" rtlCol="0">
            <a:spAutoFit/>
          </a:bodyPr>
          <a:lstStyle/>
          <a:p>
            <a:r>
              <a:rPr lang="en-US" dirty="0"/>
              <a:t>AAA</a:t>
            </a:r>
          </a:p>
        </p:txBody>
      </p:sp>
      <p:sp>
        <p:nvSpPr>
          <p:cNvPr id="20" name="TextBox 19">
            <a:extLst>
              <a:ext uri="{FF2B5EF4-FFF2-40B4-BE49-F238E27FC236}">
                <a16:creationId xmlns:a16="http://schemas.microsoft.com/office/drawing/2014/main" id="{B7619FDE-FB70-4127-9F71-EDB23AFCF984}"/>
              </a:ext>
            </a:extLst>
          </p:cNvPr>
          <p:cNvSpPr txBox="1"/>
          <p:nvPr/>
        </p:nvSpPr>
        <p:spPr>
          <a:xfrm>
            <a:off x="1978387" y="5651872"/>
            <a:ext cx="456233" cy="369332"/>
          </a:xfrm>
          <a:prstGeom prst="rect">
            <a:avLst/>
          </a:prstGeom>
          <a:noFill/>
        </p:spPr>
        <p:txBody>
          <a:bodyPr wrap="square" rtlCol="0">
            <a:spAutoFit/>
          </a:bodyPr>
          <a:lstStyle/>
          <a:p>
            <a:r>
              <a:rPr lang="en-US" dirty="0"/>
              <a:t>A+</a:t>
            </a:r>
          </a:p>
        </p:txBody>
      </p:sp>
      <p:sp>
        <p:nvSpPr>
          <p:cNvPr id="21" name="TextBox 20">
            <a:extLst>
              <a:ext uri="{FF2B5EF4-FFF2-40B4-BE49-F238E27FC236}">
                <a16:creationId xmlns:a16="http://schemas.microsoft.com/office/drawing/2014/main" id="{BC2D2FF8-D425-4982-BEEF-C7D530D0917D}"/>
              </a:ext>
            </a:extLst>
          </p:cNvPr>
          <p:cNvSpPr txBox="1"/>
          <p:nvPr/>
        </p:nvSpPr>
        <p:spPr>
          <a:xfrm>
            <a:off x="3378499" y="5632794"/>
            <a:ext cx="696686" cy="369332"/>
          </a:xfrm>
          <a:prstGeom prst="rect">
            <a:avLst/>
          </a:prstGeom>
          <a:noFill/>
        </p:spPr>
        <p:txBody>
          <a:bodyPr wrap="square" rtlCol="0">
            <a:spAutoFit/>
          </a:bodyPr>
          <a:lstStyle/>
          <a:p>
            <a:r>
              <a:rPr lang="en-US" dirty="0"/>
              <a:t>AA-</a:t>
            </a:r>
          </a:p>
        </p:txBody>
      </p:sp>
      <p:sp>
        <p:nvSpPr>
          <p:cNvPr id="22" name="TextBox 21">
            <a:extLst>
              <a:ext uri="{FF2B5EF4-FFF2-40B4-BE49-F238E27FC236}">
                <a16:creationId xmlns:a16="http://schemas.microsoft.com/office/drawing/2014/main" id="{B3545558-2214-4691-A326-CB04970A24C8}"/>
              </a:ext>
            </a:extLst>
          </p:cNvPr>
          <p:cNvSpPr txBox="1"/>
          <p:nvPr/>
        </p:nvSpPr>
        <p:spPr>
          <a:xfrm>
            <a:off x="4794646" y="5631851"/>
            <a:ext cx="478670" cy="369332"/>
          </a:xfrm>
          <a:prstGeom prst="rect">
            <a:avLst/>
          </a:prstGeom>
          <a:noFill/>
        </p:spPr>
        <p:txBody>
          <a:bodyPr wrap="square" rtlCol="0">
            <a:spAutoFit/>
          </a:bodyPr>
          <a:lstStyle/>
          <a:p>
            <a:r>
              <a:rPr lang="en-US" dirty="0"/>
              <a:t>AA</a:t>
            </a:r>
          </a:p>
        </p:txBody>
      </p:sp>
      <p:sp>
        <p:nvSpPr>
          <p:cNvPr id="23" name="TextBox 22">
            <a:extLst>
              <a:ext uri="{FF2B5EF4-FFF2-40B4-BE49-F238E27FC236}">
                <a16:creationId xmlns:a16="http://schemas.microsoft.com/office/drawing/2014/main" id="{1E1F283B-E215-402B-809A-50D803EC0C42}"/>
              </a:ext>
            </a:extLst>
          </p:cNvPr>
          <p:cNvSpPr txBox="1"/>
          <p:nvPr/>
        </p:nvSpPr>
        <p:spPr>
          <a:xfrm>
            <a:off x="6191794" y="5631851"/>
            <a:ext cx="696686" cy="369332"/>
          </a:xfrm>
          <a:prstGeom prst="rect">
            <a:avLst/>
          </a:prstGeom>
          <a:noFill/>
        </p:spPr>
        <p:txBody>
          <a:bodyPr wrap="square" rtlCol="0">
            <a:spAutoFit/>
          </a:bodyPr>
          <a:lstStyle/>
          <a:p>
            <a:r>
              <a:rPr lang="en-US" dirty="0"/>
              <a:t>AA+</a:t>
            </a:r>
          </a:p>
        </p:txBody>
      </p:sp>
      <p:sp>
        <p:nvSpPr>
          <p:cNvPr id="24" name="TextBox 23">
            <a:extLst>
              <a:ext uri="{FF2B5EF4-FFF2-40B4-BE49-F238E27FC236}">
                <a16:creationId xmlns:a16="http://schemas.microsoft.com/office/drawing/2014/main" id="{EDA1AA74-3E47-4DCE-B6DD-3F116D3A736B}"/>
              </a:ext>
            </a:extLst>
          </p:cNvPr>
          <p:cNvSpPr txBox="1"/>
          <p:nvPr/>
        </p:nvSpPr>
        <p:spPr>
          <a:xfrm>
            <a:off x="661698" y="5642345"/>
            <a:ext cx="696686" cy="369332"/>
          </a:xfrm>
          <a:prstGeom prst="rect">
            <a:avLst/>
          </a:prstGeom>
          <a:noFill/>
        </p:spPr>
        <p:txBody>
          <a:bodyPr wrap="square" rtlCol="0">
            <a:spAutoFit/>
          </a:bodyPr>
          <a:lstStyle/>
          <a:p>
            <a:r>
              <a:rPr lang="en-US" dirty="0"/>
              <a:t>A</a:t>
            </a:r>
          </a:p>
        </p:txBody>
      </p:sp>
      <p:pic>
        <p:nvPicPr>
          <p:cNvPr id="26" name="Picture 25" descr="A red and yellow logo&#10;&#10;Description automatically generated">
            <a:extLst>
              <a:ext uri="{FF2B5EF4-FFF2-40B4-BE49-F238E27FC236}">
                <a16:creationId xmlns:a16="http://schemas.microsoft.com/office/drawing/2014/main" id="{B4AF3671-5708-42EB-97EB-004397D7404E}"/>
              </a:ext>
            </a:extLst>
          </p:cNvPr>
          <p:cNvPicPr>
            <a:picLocks noChangeAspect="1"/>
          </p:cNvPicPr>
          <p:nvPr/>
        </p:nvPicPr>
        <p:blipFill>
          <a:blip r:embed="rId4"/>
          <a:stretch>
            <a:fillRect/>
          </a:stretch>
        </p:blipFill>
        <p:spPr>
          <a:xfrm>
            <a:off x="4703279" y="5101838"/>
            <a:ext cx="573827" cy="424822"/>
          </a:xfrm>
          <a:prstGeom prst="rect">
            <a:avLst/>
          </a:prstGeom>
        </p:spPr>
      </p:pic>
      <p:pic>
        <p:nvPicPr>
          <p:cNvPr id="28" name="Picture 27" descr="A blue and red bird mascot&#10;&#10;Description automatically generated">
            <a:extLst>
              <a:ext uri="{FF2B5EF4-FFF2-40B4-BE49-F238E27FC236}">
                <a16:creationId xmlns:a16="http://schemas.microsoft.com/office/drawing/2014/main" id="{BC5290DA-86B6-4933-A4AF-0DD1FED97125}"/>
              </a:ext>
            </a:extLst>
          </p:cNvPr>
          <p:cNvPicPr>
            <a:picLocks noChangeAspect="1"/>
          </p:cNvPicPr>
          <p:nvPr/>
        </p:nvPicPr>
        <p:blipFill>
          <a:blip r:embed="rId5"/>
          <a:stretch>
            <a:fillRect/>
          </a:stretch>
        </p:blipFill>
        <p:spPr>
          <a:xfrm>
            <a:off x="3386487" y="5055814"/>
            <a:ext cx="494871" cy="452382"/>
          </a:xfrm>
          <a:prstGeom prst="rect">
            <a:avLst/>
          </a:prstGeom>
        </p:spPr>
      </p:pic>
      <p:pic>
        <p:nvPicPr>
          <p:cNvPr id="30" name="Picture 29" descr="A purple and white logo&#10;&#10;Description automatically generated">
            <a:extLst>
              <a:ext uri="{FF2B5EF4-FFF2-40B4-BE49-F238E27FC236}">
                <a16:creationId xmlns:a16="http://schemas.microsoft.com/office/drawing/2014/main" id="{20A48183-3759-4030-A2FA-86CD9993F09E}"/>
              </a:ext>
            </a:extLst>
          </p:cNvPr>
          <p:cNvPicPr>
            <a:picLocks noChangeAspect="1"/>
          </p:cNvPicPr>
          <p:nvPr/>
        </p:nvPicPr>
        <p:blipFill>
          <a:blip r:embed="rId6"/>
          <a:stretch>
            <a:fillRect/>
          </a:stretch>
        </p:blipFill>
        <p:spPr>
          <a:xfrm>
            <a:off x="1923732" y="4542726"/>
            <a:ext cx="561054" cy="429743"/>
          </a:xfrm>
          <a:prstGeom prst="rect">
            <a:avLst/>
          </a:prstGeom>
        </p:spPr>
      </p:pic>
      <p:pic>
        <p:nvPicPr>
          <p:cNvPr id="34" name="Picture 33" descr="A black and orange logo&#10;&#10;Description automatically generated">
            <a:extLst>
              <a:ext uri="{FF2B5EF4-FFF2-40B4-BE49-F238E27FC236}">
                <a16:creationId xmlns:a16="http://schemas.microsoft.com/office/drawing/2014/main" id="{949A2954-0F0E-409E-8B0A-2D4E486F24C2}"/>
              </a:ext>
            </a:extLst>
          </p:cNvPr>
          <p:cNvPicPr>
            <a:picLocks noChangeAspect="1"/>
          </p:cNvPicPr>
          <p:nvPr/>
        </p:nvPicPr>
        <p:blipFill rotWithShape="1">
          <a:blip r:embed="rId7"/>
          <a:srcRect/>
          <a:stretch/>
        </p:blipFill>
        <p:spPr>
          <a:xfrm>
            <a:off x="3302634" y="4549157"/>
            <a:ext cx="734686" cy="401597"/>
          </a:xfrm>
          <a:prstGeom prst="rect">
            <a:avLst/>
          </a:prstGeom>
        </p:spPr>
      </p:pic>
      <p:pic>
        <p:nvPicPr>
          <p:cNvPr id="36" name="Picture 35" descr="A brown bull head with horns&#10;&#10;Description automatically generated">
            <a:extLst>
              <a:ext uri="{FF2B5EF4-FFF2-40B4-BE49-F238E27FC236}">
                <a16:creationId xmlns:a16="http://schemas.microsoft.com/office/drawing/2014/main" id="{2A87FDE4-8B87-4DE6-87B4-CEA1AF83BD89}"/>
              </a:ext>
            </a:extLst>
          </p:cNvPr>
          <p:cNvPicPr>
            <a:picLocks noChangeAspect="1"/>
          </p:cNvPicPr>
          <p:nvPr/>
        </p:nvPicPr>
        <p:blipFill>
          <a:blip r:embed="rId8"/>
          <a:stretch>
            <a:fillRect/>
          </a:stretch>
        </p:blipFill>
        <p:spPr>
          <a:xfrm>
            <a:off x="7366988" y="5144114"/>
            <a:ext cx="589124" cy="315819"/>
          </a:xfrm>
          <a:prstGeom prst="rect">
            <a:avLst/>
          </a:prstGeom>
        </p:spPr>
      </p:pic>
      <p:pic>
        <p:nvPicPr>
          <p:cNvPr id="38" name="Picture 37" descr="A purple letters on a white background&#10;&#10;Description automatically generated">
            <a:extLst>
              <a:ext uri="{FF2B5EF4-FFF2-40B4-BE49-F238E27FC236}">
                <a16:creationId xmlns:a16="http://schemas.microsoft.com/office/drawing/2014/main" id="{36F40887-3A29-440C-B318-537D90796A95}"/>
              </a:ext>
            </a:extLst>
          </p:cNvPr>
          <p:cNvPicPr>
            <a:picLocks noChangeAspect="1"/>
          </p:cNvPicPr>
          <p:nvPr/>
        </p:nvPicPr>
        <p:blipFill>
          <a:blip r:embed="rId9"/>
          <a:stretch>
            <a:fillRect/>
          </a:stretch>
        </p:blipFill>
        <p:spPr>
          <a:xfrm>
            <a:off x="3338864" y="3974008"/>
            <a:ext cx="662226" cy="323937"/>
          </a:xfrm>
          <a:prstGeom prst="rect">
            <a:avLst/>
          </a:prstGeom>
        </p:spPr>
      </p:pic>
      <p:pic>
        <p:nvPicPr>
          <p:cNvPr id="40" name="Picture 39" descr="A red letter o logo&#10;&#10;Description automatically generated">
            <a:extLst>
              <a:ext uri="{FF2B5EF4-FFF2-40B4-BE49-F238E27FC236}">
                <a16:creationId xmlns:a16="http://schemas.microsoft.com/office/drawing/2014/main" id="{3BEB11D2-2C3F-4F37-A32E-090AA0FE8F1B}"/>
              </a:ext>
            </a:extLst>
          </p:cNvPr>
          <p:cNvPicPr>
            <a:picLocks noChangeAspect="1"/>
          </p:cNvPicPr>
          <p:nvPr/>
        </p:nvPicPr>
        <p:blipFill>
          <a:blip r:embed="rId10"/>
          <a:stretch>
            <a:fillRect/>
          </a:stretch>
        </p:blipFill>
        <p:spPr>
          <a:xfrm>
            <a:off x="1937625" y="3867015"/>
            <a:ext cx="400955" cy="504650"/>
          </a:xfrm>
          <a:prstGeom prst="rect">
            <a:avLst/>
          </a:prstGeom>
        </p:spPr>
      </p:pic>
      <p:pic>
        <p:nvPicPr>
          <p:cNvPr id="42" name="Picture 41" descr="A red and black logo with Texas Tech University in the background&#10;&#10;Description automatically generated">
            <a:extLst>
              <a:ext uri="{FF2B5EF4-FFF2-40B4-BE49-F238E27FC236}">
                <a16:creationId xmlns:a16="http://schemas.microsoft.com/office/drawing/2014/main" id="{899B913E-7015-4077-99EF-91DC084344AA}"/>
              </a:ext>
            </a:extLst>
          </p:cNvPr>
          <p:cNvPicPr>
            <a:picLocks noChangeAspect="1"/>
          </p:cNvPicPr>
          <p:nvPr/>
        </p:nvPicPr>
        <p:blipFill>
          <a:blip r:embed="rId11"/>
          <a:stretch>
            <a:fillRect/>
          </a:stretch>
        </p:blipFill>
        <p:spPr>
          <a:xfrm>
            <a:off x="6223774" y="5106139"/>
            <a:ext cx="354781" cy="418531"/>
          </a:xfrm>
          <a:prstGeom prst="rect">
            <a:avLst/>
          </a:prstGeom>
        </p:spPr>
      </p:pic>
      <p:pic>
        <p:nvPicPr>
          <p:cNvPr id="44" name="Picture 43" descr="A yellow logo with a w logo&#10;&#10;Description automatically generated">
            <a:extLst>
              <a:ext uri="{FF2B5EF4-FFF2-40B4-BE49-F238E27FC236}">
                <a16:creationId xmlns:a16="http://schemas.microsoft.com/office/drawing/2014/main" id="{793F4B7A-A4E9-49B7-817D-D711EF094F33}"/>
              </a:ext>
            </a:extLst>
          </p:cNvPr>
          <p:cNvPicPr>
            <a:picLocks noChangeAspect="1"/>
          </p:cNvPicPr>
          <p:nvPr/>
        </p:nvPicPr>
        <p:blipFill>
          <a:blip r:embed="rId12"/>
          <a:stretch>
            <a:fillRect/>
          </a:stretch>
        </p:blipFill>
        <p:spPr>
          <a:xfrm>
            <a:off x="1888625" y="3322335"/>
            <a:ext cx="458052" cy="430787"/>
          </a:xfrm>
          <a:prstGeom prst="rect">
            <a:avLst/>
          </a:prstGeom>
        </p:spPr>
      </p:pic>
      <p:pic>
        <p:nvPicPr>
          <p:cNvPr id="48" name="Picture 47" descr="A red and white logo&#10;&#10;Description automatically generated">
            <a:extLst>
              <a:ext uri="{FF2B5EF4-FFF2-40B4-BE49-F238E27FC236}">
                <a16:creationId xmlns:a16="http://schemas.microsoft.com/office/drawing/2014/main" id="{63BFE19C-3CD5-48A3-97D4-CEEE3C10BF9F}"/>
              </a:ext>
            </a:extLst>
          </p:cNvPr>
          <p:cNvPicPr>
            <a:picLocks noChangeAspect="1"/>
          </p:cNvPicPr>
          <p:nvPr/>
        </p:nvPicPr>
        <p:blipFill>
          <a:blip r:embed="rId13"/>
          <a:stretch>
            <a:fillRect/>
          </a:stretch>
        </p:blipFill>
        <p:spPr>
          <a:xfrm>
            <a:off x="4733174" y="4488629"/>
            <a:ext cx="515349" cy="513211"/>
          </a:xfrm>
          <a:prstGeom prst="rect">
            <a:avLst/>
          </a:prstGeom>
        </p:spPr>
      </p:pic>
      <p:pic>
        <p:nvPicPr>
          <p:cNvPr id="50" name="Picture 49" descr="A red pig with black outline&#10;&#10;Description automatically generated">
            <a:extLst>
              <a:ext uri="{FF2B5EF4-FFF2-40B4-BE49-F238E27FC236}">
                <a16:creationId xmlns:a16="http://schemas.microsoft.com/office/drawing/2014/main" id="{AA8DCFF4-9B89-4E97-93EA-FBBD14E6BE0A}"/>
              </a:ext>
            </a:extLst>
          </p:cNvPr>
          <p:cNvPicPr>
            <a:picLocks noChangeAspect="1"/>
          </p:cNvPicPr>
          <p:nvPr/>
        </p:nvPicPr>
        <p:blipFill>
          <a:blip r:embed="rId14"/>
          <a:stretch>
            <a:fillRect/>
          </a:stretch>
        </p:blipFill>
        <p:spPr>
          <a:xfrm>
            <a:off x="4631350" y="3934160"/>
            <a:ext cx="755414" cy="370359"/>
          </a:xfrm>
          <a:prstGeom prst="rect">
            <a:avLst/>
          </a:prstGeom>
        </p:spPr>
      </p:pic>
      <p:pic>
        <p:nvPicPr>
          <p:cNvPr id="52" name="Picture 51" descr="A blue and orange logo&#10;&#10;Description automatically generated">
            <a:extLst>
              <a:ext uri="{FF2B5EF4-FFF2-40B4-BE49-F238E27FC236}">
                <a16:creationId xmlns:a16="http://schemas.microsoft.com/office/drawing/2014/main" id="{36A0B48F-7A55-42B8-A20E-71737EA71D17}"/>
              </a:ext>
            </a:extLst>
          </p:cNvPr>
          <p:cNvPicPr>
            <a:picLocks noChangeAspect="1"/>
          </p:cNvPicPr>
          <p:nvPr/>
        </p:nvPicPr>
        <p:blipFill>
          <a:blip r:embed="rId15"/>
          <a:stretch>
            <a:fillRect/>
          </a:stretch>
        </p:blipFill>
        <p:spPr>
          <a:xfrm>
            <a:off x="3399186" y="3348383"/>
            <a:ext cx="469472" cy="416656"/>
          </a:xfrm>
          <a:prstGeom prst="rect">
            <a:avLst/>
          </a:prstGeom>
        </p:spPr>
      </p:pic>
      <p:pic>
        <p:nvPicPr>
          <p:cNvPr id="54" name="Picture 53" descr="A logo of a gator&#10;&#10;Description automatically generated">
            <a:extLst>
              <a:ext uri="{FF2B5EF4-FFF2-40B4-BE49-F238E27FC236}">
                <a16:creationId xmlns:a16="http://schemas.microsoft.com/office/drawing/2014/main" id="{8D51734A-2AB0-470E-8FA2-8F8AC0DB642A}"/>
              </a:ext>
            </a:extLst>
          </p:cNvPr>
          <p:cNvPicPr>
            <a:picLocks noChangeAspect="1"/>
          </p:cNvPicPr>
          <p:nvPr/>
        </p:nvPicPr>
        <p:blipFill>
          <a:blip r:embed="rId16"/>
          <a:stretch>
            <a:fillRect/>
          </a:stretch>
        </p:blipFill>
        <p:spPr>
          <a:xfrm>
            <a:off x="3338864" y="2795130"/>
            <a:ext cx="565403" cy="370040"/>
          </a:xfrm>
          <a:prstGeom prst="rect">
            <a:avLst/>
          </a:prstGeom>
        </p:spPr>
      </p:pic>
      <p:pic>
        <p:nvPicPr>
          <p:cNvPr id="56" name="Picture 55" descr="A black and red oval with a white letter g&#10;&#10;Description automatically generated">
            <a:extLst>
              <a:ext uri="{FF2B5EF4-FFF2-40B4-BE49-F238E27FC236}">
                <a16:creationId xmlns:a16="http://schemas.microsoft.com/office/drawing/2014/main" id="{35B89443-4C0B-45F1-A2D1-2527A77FA503}"/>
              </a:ext>
            </a:extLst>
          </p:cNvPr>
          <p:cNvPicPr>
            <a:picLocks noChangeAspect="1"/>
          </p:cNvPicPr>
          <p:nvPr/>
        </p:nvPicPr>
        <p:blipFill>
          <a:blip r:embed="rId17"/>
          <a:stretch>
            <a:fillRect/>
          </a:stretch>
        </p:blipFill>
        <p:spPr>
          <a:xfrm>
            <a:off x="4739400" y="3370926"/>
            <a:ext cx="559431" cy="372202"/>
          </a:xfrm>
          <a:prstGeom prst="rect">
            <a:avLst/>
          </a:prstGeom>
        </p:spPr>
      </p:pic>
      <p:pic>
        <p:nvPicPr>
          <p:cNvPr id="58" name="Picture 57" descr="A blue letter k with white outline&#10;&#10;Description automatically generated">
            <a:extLst>
              <a:ext uri="{FF2B5EF4-FFF2-40B4-BE49-F238E27FC236}">
                <a16:creationId xmlns:a16="http://schemas.microsoft.com/office/drawing/2014/main" id="{95F60F4E-53F4-4C57-9786-B5F06704C4EE}"/>
              </a:ext>
            </a:extLst>
          </p:cNvPr>
          <p:cNvPicPr>
            <a:picLocks noChangeAspect="1"/>
          </p:cNvPicPr>
          <p:nvPr/>
        </p:nvPicPr>
        <p:blipFill>
          <a:blip r:embed="rId18"/>
          <a:stretch>
            <a:fillRect/>
          </a:stretch>
        </p:blipFill>
        <p:spPr>
          <a:xfrm>
            <a:off x="6142968" y="4581724"/>
            <a:ext cx="490941" cy="401867"/>
          </a:xfrm>
          <a:prstGeom prst="rect">
            <a:avLst/>
          </a:prstGeom>
        </p:spPr>
      </p:pic>
      <p:pic>
        <p:nvPicPr>
          <p:cNvPr id="60" name="Picture 59" descr="A purple and yellow logo&#10;&#10;Description automatically generated">
            <a:extLst>
              <a:ext uri="{FF2B5EF4-FFF2-40B4-BE49-F238E27FC236}">
                <a16:creationId xmlns:a16="http://schemas.microsoft.com/office/drawing/2014/main" id="{CFBF29A2-C1C3-48CB-8EF7-E42EEB02F459}"/>
              </a:ext>
            </a:extLst>
          </p:cNvPr>
          <p:cNvPicPr>
            <a:picLocks noChangeAspect="1"/>
          </p:cNvPicPr>
          <p:nvPr/>
        </p:nvPicPr>
        <p:blipFill>
          <a:blip r:embed="rId19"/>
          <a:stretch>
            <a:fillRect/>
          </a:stretch>
        </p:blipFill>
        <p:spPr>
          <a:xfrm>
            <a:off x="4723567" y="2875363"/>
            <a:ext cx="591095" cy="210778"/>
          </a:xfrm>
          <a:prstGeom prst="rect">
            <a:avLst/>
          </a:prstGeom>
        </p:spPr>
      </p:pic>
      <p:pic>
        <p:nvPicPr>
          <p:cNvPr id="62" name="Picture 61" descr="A logo of a state university&#10;&#10;Description automatically generated">
            <a:extLst>
              <a:ext uri="{FF2B5EF4-FFF2-40B4-BE49-F238E27FC236}">
                <a16:creationId xmlns:a16="http://schemas.microsoft.com/office/drawing/2014/main" id="{FC13CE53-63F8-403F-9B97-270F409EDA96}"/>
              </a:ext>
            </a:extLst>
          </p:cNvPr>
          <p:cNvPicPr>
            <a:picLocks noChangeAspect="1"/>
          </p:cNvPicPr>
          <p:nvPr/>
        </p:nvPicPr>
        <p:blipFill>
          <a:blip r:embed="rId20"/>
          <a:stretch>
            <a:fillRect/>
          </a:stretch>
        </p:blipFill>
        <p:spPr>
          <a:xfrm>
            <a:off x="4708211" y="2279321"/>
            <a:ext cx="571683" cy="372202"/>
          </a:xfrm>
          <a:prstGeom prst="rect">
            <a:avLst/>
          </a:prstGeom>
        </p:spPr>
      </p:pic>
      <p:pic>
        <p:nvPicPr>
          <p:cNvPr id="64" name="Picture 63" descr="A red and blue logo&#10;&#10;Description automatically generated">
            <a:extLst>
              <a:ext uri="{FF2B5EF4-FFF2-40B4-BE49-F238E27FC236}">
                <a16:creationId xmlns:a16="http://schemas.microsoft.com/office/drawing/2014/main" id="{96FCBA41-E2FD-4672-A9FA-0AC7177AA7C0}"/>
              </a:ext>
            </a:extLst>
          </p:cNvPr>
          <p:cNvPicPr>
            <a:picLocks noChangeAspect="1"/>
          </p:cNvPicPr>
          <p:nvPr/>
        </p:nvPicPr>
        <p:blipFill>
          <a:blip r:embed="rId21"/>
          <a:stretch>
            <a:fillRect/>
          </a:stretch>
        </p:blipFill>
        <p:spPr>
          <a:xfrm>
            <a:off x="4670509" y="1854127"/>
            <a:ext cx="631342" cy="222093"/>
          </a:xfrm>
          <a:prstGeom prst="rect">
            <a:avLst/>
          </a:prstGeom>
        </p:spPr>
      </p:pic>
      <p:pic>
        <p:nvPicPr>
          <p:cNvPr id="66" name="Picture 65" descr="A logo of a tiger&#10;&#10;Description automatically generated">
            <a:extLst>
              <a:ext uri="{FF2B5EF4-FFF2-40B4-BE49-F238E27FC236}">
                <a16:creationId xmlns:a16="http://schemas.microsoft.com/office/drawing/2014/main" id="{A32B9C3A-EFC5-4307-8E21-C7DE729F07E5}"/>
              </a:ext>
            </a:extLst>
          </p:cNvPr>
          <p:cNvPicPr>
            <a:picLocks noChangeAspect="1"/>
          </p:cNvPicPr>
          <p:nvPr/>
        </p:nvPicPr>
        <p:blipFill>
          <a:blip r:embed="rId22"/>
          <a:stretch>
            <a:fillRect/>
          </a:stretch>
        </p:blipFill>
        <p:spPr>
          <a:xfrm>
            <a:off x="6059740" y="3913079"/>
            <a:ext cx="650213" cy="370040"/>
          </a:xfrm>
          <a:prstGeom prst="rect">
            <a:avLst/>
          </a:prstGeom>
        </p:spPr>
      </p:pic>
      <p:pic>
        <p:nvPicPr>
          <p:cNvPr id="68" name="Picture 67" descr="A red and black logo&#10;&#10;Description automatically generated">
            <a:extLst>
              <a:ext uri="{FF2B5EF4-FFF2-40B4-BE49-F238E27FC236}">
                <a16:creationId xmlns:a16="http://schemas.microsoft.com/office/drawing/2014/main" id="{B93C9461-29C4-4057-A27D-ECE795B35B46}"/>
              </a:ext>
            </a:extLst>
          </p:cNvPr>
          <p:cNvPicPr>
            <a:picLocks noChangeAspect="1"/>
          </p:cNvPicPr>
          <p:nvPr/>
        </p:nvPicPr>
        <p:blipFill>
          <a:blip r:embed="rId23"/>
          <a:stretch>
            <a:fillRect/>
          </a:stretch>
        </p:blipFill>
        <p:spPr>
          <a:xfrm>
            <a:off x="4786934" y="1159722"/>
            <a:ext cx="414235" cy="450572"/>
          </a:xfrm>
          <a:prstGeom prst="rect">
            <a:avLst/>
          </a:prstGeom>
        </p:spPr>
      </p:pic>
      <p:pic>
        <p:nvPicPr>
          <p:cNvPr id="70" name="Picture 69" descr="A orange letter t&#10;&#10;Description automatically generated">
            <a:extLst>
              <a:ext uri="{FF2B5EF4-FFF2-40B4-BE49-F238E27FC236}">
                <a16:creationId xmlns:a16="http://schemas.microsoft.com/office/drawing/2014/main" id="{2F5994DE-D9BA-4CC3-BB0C-D566590E8A3C}"/>
              </a:ext>
            </a:extLst>
          </p:cNvPr>
          <p:cNvPicPr>
            <a:picLocks noChangeAspect="1"/>
          </p:cNvPicPr>
          <p:nvPr/>
        </p:nvPicPr>
        <p:blipFill>
          <a:blip r:embed="rId24"/>
          <a:stretch>
            <a:fillRect/>
          </a:stretch>
        </p:blipFill>
        <p:spPr>
          <a:xfrm>
            <a:off x="6136690" y="3321446"/>
            <a:ext cx="428688" cy="432567"/>
          </a:xfrm>
          <a:prstGeom prst="rect">
            <a:avLst/>
          </a:prstGeom>
        </p:spPr>
      </p:pic>
      <p:pic>
        <p:nvPicPr>
          <p:cNvPr id="72" name="Picture 71" descr="A logo of a college&#10;&#10;Description automatically generated">
            <a:extLst>
              <a:ext uri="{FF2B5EF4-FFF2-40B4-BE49-F238E27FC236}">
                <a16:creationId xmlns:a16="http://schemas.microsoft.com/office/drawing/2014/main" id="{84BC8D97-11CD-4431-8C5C-B3A3F9D74AC4}"/>
              </a:ext>
            </a:extLst>
          </p:cNvPr>
          <p:cNvPicPr>
            <a:picLocks noChangeAspect="1"/>
          </p:cNvPicPr>
          <p:nvPr/>
        </p:nvPicPr>
        <p:blipFill>
          <a:blip r:embed="rId25"/>
          <a:stretch>
            <a:fillRect/>
          </a:stretch>
        </p:blipFill>
        <p:spPr>
          <a:xfrm>
            <a:off x="7407125" y="4551219"/>
            <a:ext cx="515350" cy="440470"/>
          </a:xfrm>
          <a:prstGeom prst="rect">
            <a:avLst/>
          </a:prstGeom>
        </p:spPr>
      </p:pic>
      <p:pic>
        <p:nvPicPr>
          <p:cNvPr id="74" name="Picture 73" descr="A black star with white letter v&#10;&#10;Description automatically generated">
            <a:extLst>
              <a:ext uri="{FF2B5EF4-FFF2-40B4-BE49-F238E27FC236}">
                <a16:creationId xmlns:a16="http://schemas.microsoft.com/office/drawing/2014/main" id="{0FF446ED-2A22-419E-A950-28D00A69DD96}"/>
              </a:ext>
            </a:extLst>
          </p:cNvPr>
          <p:cNvPicPr>
            <a:picLocks noChangeAspect="1"/>
          </p:cNvPicPr>
          <p:nvPr/>
        </p:nvPicPr>
        <p:blipFill>
          <a:blip r:embed="rId26"/>
          <a:stretch>
            <a:fillRect/>
          </a:stretch>
        </p:blipFill>
        <p:spPr>
          <a:xfrm>
            <a:off x="6072917" y="2690529"/>
            <a:ext cx="505638" cy="516630"/>
          </a:xfrm>
          <a:prstGeom prst="rect">
            <a:avLst/>
          </a:prstGeom>
        </p:spPr>
      </p:pic>
      <p:sp>
        <p:nvSpPr>
          <p:cNvPr id="75" name="TextBox 74">
            <a:extLst>
              <a:ext uri="{FF2B5EF4-FFF2-40B4-BE49-F238E27FC236}">
                <a16:creationId xmlns:a16="http://schemas.microsoft.com/office/drawing/2014/main" id="{82E2B65E-0C93-4EFB-9EA2-6F67B19B0F94}"/>
              </a:ext>
            </a:extLst>
          </p:cNvPr>
          <p:cNvSpPr txBox="1"/>
          <p:nvPr/>
        </p:nvSpPr>
        <p:spPr>
          <a:xfrm>
            <a:off x="335665" y="6193225"/>
            <a:ext cx="7205957" cy="523220"/>
          </a:xfrm>
          <a:prstGeom prst="rect">
            <a:avLst/>
          </a:prstGeom>
          <a:noFill/>
        </p:spPr>
        <p:txBody>
          <a:bodyPr wrap="square" rtlCol="0">
            <a:spAutoFit/>
          </a:bodyPr>
          <a:lstStyle/>
          <a:p>
            <a:r>
              <a:rPr lang="en-US" sz="1400" dirty="0">
                <a:solidFill>
                  <a:schemeClr val="accent2">
                    <a:lumMod val="50000"/>
                  </a:schemeClr>
                </a:solidFill>
              </a:rPr>
              <a:t>Note: Investment Grade debt is rated BBB- and above (BBB- is five notches below A+). The rating above reflects the S&amp;P rating. If an S&amp;P rating was unavailable, Moody’s or Fitch was utilized. </a:t>
            </a:r>
          </a:p>
        </p:txBody>
      </p:sp>
    </p:spTree>
    <p:extLst>
      <p:ext uri="{BB962C8B-B14F-4D97-AF65-F5344CB8AC3E}">
        <p14:creationId xmlns:p14="http://schemas.microsoft.com/office/powerpoint/2010/main" val="280813109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33DBA6A0-5CF2-41E9-B30B-E0A5328BC41C}" type="slidenum">
              <a:rPr lang="en-US" smtClean="0"/>
              <a:t>5</a:t>
            </a:fld>
            <a:endParaRPr lang="en-US" dirty="0"/>
          </a:p>
        </p:txBody>
      </p:sp>
      <p:sp>
        <p:nvSpPr>
          <p:cNvPr id="6" name="TextBox 5">
            <a:extLst>
              <a:ext uri="{FF2B5EF4-FFF2-40B4-BE49-F238E27FC236}">
                <a16:creationId xmlns:a16="http://schemas.microsoft.com/office/drawing/2014/main" id="{32D319C4-27F1-421C-9FBC-203BBC6D762A}"/>
              </a:ext>
            </a:extLst>
          </p:cNvPr>
          <p:cNvSpPr txBox="1"/>
          <p:nvPr/>
        </p:nvSpPr>
        <p:spPr>
          <a:xfrm>
            <a:off x="3221978" y="1291153"/>
            <a:ext cx="2786743" cy="276999"/>
          </a:xfrm>
          <a:prstGeom prst="rect">
            <a:avLst/>
          </a:prstGeom>
          <a:noFill/>
        </p:spPr>
        <p:txBody>
          <a:bodyPr wrap="square" rtlCol="0">
            <a:spAutoFit/>
          </a:bodyPr>
          <a:lstStyle/>
          <a:p>
            <a:pPr algn="ctr"/>
            <a:r>
              <a:rPr lang="en-US" sz="1200" dirty="0"/>
              <a:t>($ in thousands)</a:t>
            </a:r>
          </a:p>
        </p:txBody>
      </p:sp>
      <p:sp>
        <p:nvSpPr>
          <p:cNvPr id="7" name="TextBox 6">
            <a:extLst>
              <a:ext uri="{FF2B5EF4-FFF2-40B4-BE49-F238E27FC236}">
                <a16:creationId xmlns:a16="http://schemas.microsoft.com/office/drawing/2014/main" id="{20237312-48C6-4F0D-8860-38AD89A96F42}"/>
              </a:ext>
            </a:extLst>
          </p:cNvPr>
          <p:cNvSpPr txBox="1"/>
          <p:nvPr/>
        </p:nvSpPr>
        <p:spPr>
          <a:xfrm>
            <a:off x="2391076" y="5287765"/>
            <a:ext cx="6752924" cy="1562582"/>
          </a:xfrm>
          <a:prstGeom prst="rect">
            <a:avLst/>
          </a:prstGeom>
          <a:solidFill>
            <a:schemeClr val="bg1"/>
          </a:solidFill>
        </p:spPr>
        <p:txBody>
          <a:bodyPr wrap="square" rtlCol="0">
            <a:spAutoFit/>
          </a:bodyPr>
          <a:lstStyle/>
          <a:p>
            <a:endParaRPr lang="en-US" dirty="0"/>
          </a:p>
        </p:txBody>
      </p:sp>
      <p:sp>
        <p:nvSpPr>
          <p:cNvPr id="8" name="Title 1">
            <a:extLst>
              <a:ext uri="{FF2B5EF4-FFF2-40B4-BE49-F238E27FC236}">
                <a16:creationId xmlns:a16="http://schemas.microsoft.com/office/drawing/2014/main" id="{D5A64DB8-70F9-40CE-8253-C36CEB5A8924}"/>
              </a:ext>
            </a:extLst>
          </p:cNvPr>
          <p:cNvSpPr txBox="1">
            <a:spLocks/>
          </p:cNvSpPr>
          <p:nvPr/>
        </p:nvSpPr>
        <p:spPr>
          <a:xfrm>
            <a:off x="445910" y="15271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953735"/>
                </a:solidFill>
                <a:latin typeface="Calibri" charset="0"/>
                <a:ea typeface="MS PGothic" charset="0"/>
              </a:rPr>
              <a:t>FY24 Operating Budget</a:t>
            </a:r>
            <a:endParaRPr lang="en-US" dirty="0"/>
          </a:p>
        </p:txBody>
      </p:sp>
      <p:sp>
        <p:nvSpPr>
          <p:cNvPr id="2" name="TextBox 1">
            <a:extLst>
              <a:ext uri="{FF2B5EF4-FFF2-40B4-BE49-F238E27FC236}">
                <a16:creationId xmlns:a16="http://schemas.microsoft.com/office/drawing/2014/main" id="{AD2AC576-ADCC-4D1C-8232-20E4D0CFB730}"/>
              </a:ext>
            </a:extLst>
          </p:cNvPr>
          <p:cNvSpPr txBox="1"/>
          <p:nvPr/>
        </p:nvSpPr>
        <p:spPr>
          <a:xfrm>
            <a:off x="-1017" y="1576000"/>
            <a:ext cx="1037689" cy="441789"/>
          </a:xfrm>
          <a:prstGeom prst="rect">
            <a:avLst/>
          </a:prstGeom>
          <a:solidFill>
            <a:schemeClr val="bg1"/>
          </a:solidFill>
        </p:spPr>
        <p:txBody>
          <a:bodyPr wrap="square" rtlCol="0">
            <a:spAutoFit/>
          </a:bodyPr>
          <a:lstStyle/>
          <a:p>
            <a:endParaRPr lang="en-US" dirty="0"/>
          </a:p>
        </p:txBody>
      </p:sp>
      <p:pic>
        <p:nvPicPr>
          <p:cNvPr id="5" name="Picture 4" descr="A screenshot of a computer screen&#10;&#10;Description automatically generated">
            <a:extLst>
              <a:ext uri="{FF2B5EF4-FFF2-40B4-BE49-F238E27FC236}">
                <a16:creationId xmlns:a16="http://schemas.microsoft.com/office/drawing/2014/main" id="{EFD64F7D-4EED-4A09-9208-EFAB0C016672}"/>
              </a:ext>
            </a:extLst>
          </p:cNvPr>
          <p:cNvPicPr>
            <a:picLocks noChangeAspect="1"/>
          </p:cNvPicPr>
          <p:nvPr/>
        </p:nvPicPr>
        <p:blipFill>
          <a:blip r:embed="rId3"/>
          <a:stretch>
            <a:fillRect/>
          </a:stretch>
        </p:blipFill>
        <p:spPr>
          <a:xfrm>
            <a:off x="0" y="1985845"/>
            <a:ext cx="9144000" cy="3553059"/>
          </a:xfrm>
          <a:prstGeom prst="rect">
            <a:avLst/>
          </a:prstGeom>
        </p:spPr>
      </p:pic>
      <p:pic>
        <p:nvPicPr>
          <p:cNvPr id="12" name="Picture 11">
            <a:extLst>
              <a:ext uri="{FF2B5EF4-FFF2-40B4-BE49-F238E27FC236}">
                <a16:creationId xmlns:a16="http://schemas.microsoft.com/office/drawing/2014/main" id="{60610DB9-CC61-4F48-AB73-C68CCAA27EEE}"/>
              </a:ext>
            </a:extLst>
          </p:cNvPr>
          <p:cNvPicPr>
            <a:picLocks noChangeAspect="1"/>
          </p:cNvPicPr>
          <p:nvPr/>
        </p:nvPicPr>
        <p:blipFill>
          <a:blip r:embed="rId4"/>
          <a:stretch>
            <a:fillRect/>
          </a:stretch>
        </p:blipFill>
        <p:spPr>
          <a:xfrm>
            <a:off x="-1765" y="1661027"/>
            <a:ext cx="9144000" cy="429451"/>
          </a:xfrm>
          <a:prstGeom prst="rect">
            <a:avLst/>
          </a:prstGeom>
        </p:spPr>
      </p:pic>
    </p:spTree>
    <p:extLst>
      <p:ext uri="{BB962C8B-B14F-4D97-AF65-F5344CB8AC3E}">
        <p14:creationId xmlns:p14="http://schemas.microsoft.com/office/powerpoint/2010/main" val="67209580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4583D5A-1AEE-4DEA-AA84-30562A231C09}"/>
              </a:ext>
            </a:extLst>
          </p:cNvPr>
          <p:cNvSpPr txBox="1"/>
          <p:nvPr/>
        </p:nvSpPr>
        <p:spPr>
          <a:xfrm>
            <a:off x="2391076" y="5287765"/>
            <a:ext cx="6752924" cy="1562582"/>
          </a:xfrm>
          <a:prstGeom prst="rect">
            <a:avLst/>
          </a:prstGeom>
          <a:solidFill>
            <a:schemeClr val="bg1"/>
          </a:solidFill>
        </p:spPr>
        <p:txBody>
          <a:bodyPr wrap="square" rtlCol="0">
            <a:spAutoFit/>
          </a:bodyPr>
          <a:lstStyle/>
          <a:p>
            <a:endParaRPr lang="en-US" dirty="0"/>
          </a:p>
        </p:txBody>
      </p:sp>
      <p:sp>
        <p:nvSpPr>
          <p:cNvPr id="13" name="Content Placeholder 12"/>
          <p:cNvSpPr>
            <a:spLocks noGrp="1"/>
          </p:cNvSpPr>
          <p:nvPr>
            <p:ph idx="1"/>
          </p:nvPr>
        </p:nvSpPr>
        <p:spPr>
          <a:xfrm>
            <a:off x="234382" y="1252620"/>
            <a:ext cx="4309110" cy="5536799"/>
          </a:xfrm>
        </p:spPr>
        <p:txBody>
          <a:bodyPr>
            <a:normAutofit/>
          </a:bodyPr>
          <a:lstStyle/>
          <a:p>
            <a:pPr marL="0" indent="0">
              <a:buNone/>
            </a:pPr>
            <a:r>
              <a:rPr lang="en-US" sz="1400" b="1" dirty="0">
                <a:solidFill>
                  <a:srgbClr val="953735"/>
                </a:solidFill>
                <a:latin typeface="Calibri" charset="0"/>
                <a:ea typeface="MS PGothic" charset="0"/>
                <a:cs typeface="+mj-cs"/>
              </a:rPr>
              <a:t>Background</a:t>
            </a:r>
          </a:p>
          <a:p>
            <a:pPr marL="0" indent="0" algn="just">
              <a:buNone/>
            </a:pPr>
            <a:r>
              <a:rPr lang="en-US" sz="1400" dirty="0">
                <a:solidFill>
                  <a:srgbClr val="953735"/>
                </a:solidFill>
                <a:latin typeface="Calibri" charset="0"/>
                <a:ea typeface="MS PGothic" charset="0"/>
                <a:cs typeface="+mj-cs"/>
              </a:rPr>
              <a:t>The Norman Campus (OU-NC) operating budget runs from July 1, 2023 through June 30, 2024, which is known as Fiscal Year 2024 (FY24). </a:t>
            </a:r>
          </a:p>
          <a:p>
            <a:pPr marL="0" indent="0" algn="just">
              <a:buNone/>
            </a:pPr>
            <a:endParaRPr lang="en-US" sz="1400" dirty="0">
              <a:solidFill>
                <a:srgbClr val="953735"/>
              </a:solidFill>
              <a:latin typeface="Calibri" charset="0"/>
              <a:ea typeface="MS PGothic" charset="0"/>
              <a:cs typeface="+mj-cs"/>
            </a:endParaRPr>
          </a:p>
          <a:p>
            <a:pPr marL="0" indent="0" algn="just">
              <a:buNone/>
            </a:pPr>
            <a:r>
              <a:rPr lang="en-US" sz="1400" dirty="0">
                <a:solidFill>
                  <a:srgbClr val="953735"/>
                </a:solidFill>
                <a:latin typeface="Calibri" charset="0"/>
                <a:ea typeface="MS PGothic" charset="0"/>
                <a:cs typeface="+mj-cs"/>
              </a:rPr>
              <a:t>The OU-NC projected FY24 operating expense budget totals $1.17 billion, an increase of $40 million from the prior fiscal year. </a:t>
            </a:r>
          </a:p>
          <a:p>
            <a:pPr marL="0" indent="0" algn="just">
              <a:buNone/>
            </a:pPr>
            <a:endParaRPr lang="en-US" sz="1400" dirty="0">
              <a:solidFill>
                <a:srgbClr val="953735"/>
              </a:solidFill>
              <a:latin typeface="Calibri" charset="0"/>
              <a:ea typeface="MS PGothic" charset="0"/>
              <a:cs typeface="+mj-cs"/>
            </a:endParaRPr>
          </a:p>
          <a:p>
            <a:pPr marL="0" indent="0" algn="just">
              <a:buNone/>
            </a:pPr>
            <a:r>
              <a:rPr lang="en-US" sz="1400" dirty="0">
                <a:solidFill>
                  <a:srgbClr val="953735"/>
                </a:solidFill>
                <a:latin typeface="Calibri" charset="0"/>
                <a:ea typeface="MS PGothic" charset="0"/>
                <a:cs typeface="+mj-cs"/>
              </a:rPr>
              <a:t>The OU-NC operating budget is comprised of the university’s main campus located in Norman, the College of Law, and Norman Campus programs offered at University of Oklahoma – Tulsa (OU-Tulsa). </a:t>
            </a:r>
          </a:p>
          <a:p>
            <a:pPr marL="0" indent="0" algn="just">
              <a:buNone/>
            </a:pPr>
            <a:endParaRPr lang="en-US" sz="1400" dirty="0">
              <a:solidFill>
                <a:srgbClr val="953735"/>
              </a:solidFill>
              <a:latin typeface="Calibri" charset="0"/>
              <a:ea typeface="MS PGothic" charset="0"/>
              <a:cs typeface="+mj-cs"/>
            </a:endParaRPr>
          </a:p>
          <a:p>
            <a:pPr marL="0" indent="0" algn="just">
              <a:buNone/>
            </a:pPr>
            <a:r>
              <a:rPr lang="en-US" sz="1400" dirty="0">
                <a:solidFill>
                  <a:srgbClr val="953735"/>
                </a:solidFill>
                <a:latin typeface="Calibri" charset="0"/>
                <a:ea typeface="MS PGothic" charset="0"/>
                <a:cs typeface="+mj-cs"/>
              </a:rPr>
              <a:t>The chart to the right displays the revenue sources for the OU-NC FY23 operating budget and the share of the total budget that each represents. Total FY23 revenue is estimated at $1.29 billion.</a:t>
            </a: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dirty="0"/>
          </a:p>
          <a:p>
            <a:endParaRPr lang="en-US" dirty="0"/>
          </a:p>
        </p:txBody>
      </p:sp>
      <p:sp>
        <p:nvSpPr>
          <p:cNvPr id="11" name="Slide Number Placeholder 10"/>
          <p:cNvSpPr>
            <a:spLocks noGrp="1"/>
          </p:cNvSpPr>
          <p:nvPr>
            <p:ph type="sldNum" sz="quarter" idx="12"/>
          </p:nvPr>
        </p:nvSpPr>
        <p:spPr/>
        <p:txBody>
          <a:bodyPr/>
          <a:lstStyle/>
          <a:p>
            <a:fld id="{33DBA6A0-5CF2-41E9-B30B-E0A5328BC41C}" type="slidenum">
              <a:rPr lang="en-US" smtClean="0"/>
              <a:pPr/>
              <a:t>6</a:t>
            </a:fld>
            <a:endParaRPr lang="en-US" dirty="0"/>
          </a:p>
        </p:txBody>
      </p:sp>
      <p:sp>
        <p:nvSpPr>
          <p:cNvPr id="9" name="Title 1">
            <a:extLst>
              <a:ext uri="{FF2B5EF4-FFF2-40B4-BE49-F238E27FC236}">
                <a16:creationId xmlns:a16="http://schemas.microsoft.com/office/drawing/2014/main" id="{506D53B1-456A-443B-9BFD-77EB24ED62B4}"/>
              </a:ext>
            </a:extLst>
          </p:cNvPr>
          <p:cNvSpPr txBox="1">
            <a:spLocks/>
          </p:cNvSpPr>
          <p:nvPr/>
        </p:nvSpPr>
        <p:spPr>
          <a:xfrm>
            <a:off x="445910" y="15271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953735"/>
                </a:solidFill>
                <a:latin typeface="Calibri" charset="0"/>
                <a:ea typeface="MS PGothic" charset="0"/>
              </a:rPr>
              <a:t>FY24 Budgeted Sources of Funds</a:t>
            </a:r>
            <a:endParaRPr lang="en-US" dirty="0"/>
          </a:p>
        </p:txBody>
      </p:sp>
      <p:pic>
        <p:nvPicPr>
          <p:cNvPr id="6" name="Picture 5" descr="A pie chart with text on it with Crust in the background&#10;&#10;Description automatically generated">
            <a:extLst>
              <a:ext uri="{FF2B5EF4-FFF2-40B4-BE49-F238E27FC236}">
                <a16:creationId xmlns:a16="http://schemas.microsoft.com/office/drawing/2014/main" id="{702FEDB7-1540-4024-8D9F-3E254154594F}"/>
              </a:ext>
            </a:extLst>
          </p:cNvPr>
          <p:cNvPicPr>
            <a:picLocks noChangeAspect="1"/>
          </p:cNvPicPr>
          <p:nvPr/>
        </p:nvPicPr>
        <p:blipFill>
          <a:blip r:embed="rId3"/>
          <a:stretch>
            <a:fillRect/>
          </a:stretch>
        </p:blipFill>
        <p:spPr>
          <a:xfrm>
            <a:off x="4572000" y="1435623"/>
            <a:ext cx="4449831" cy="3986754"/>
          </a:xfrm>
          <a:prstGeom prst="rect">
            <a:avLst/>
          </a:prstGeom>
        </p:spPr>
      </p:pic>
    </p:spTree>
    <p:extLst>
      <p:ext uri="{BB962C8B-B14F-4D97-AF65-F5344CB8AC3E}">
        <p14:creationId xmlns:p14="http://schemas.microsoft.com/office/powerpoint/2010/main" val="302881012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AFE506B-6F89-46B0-AF7B-F37141514410}"/>
              </a:ext>
            </a:extLst>
          </p:cNvPr>
          <p:cNvSpPr txBox="1"/>
          <p:nvPr/>
        </p:nvSpPr>
        <p:spPr>
          <a:xfrm>
            <a:off x="2391076" y="5287765"/>
            <a:ext cx="6752924" cy="1562582"/>
          </a:xfrm>
          <a:prstGeom prst="rect">
            <a:avLst/>
          </a:prstGeom>
          <a:solidFill>
            <a:schemeClr val="bg1"/>
          </a:solidFill>
        </p:spPr>
        <p:txBody>
          <a:bodyPr wrap="square" rtlCol="0">
            <a:spAutoFit/>
          </a:bodyPr>
          <a:lstStyle/>
          <a:p>
            <a:endParaRPr lang="en-US" dirty="0"/>
          </a:p>
        </p:txBody>
      </p:sp>
      <p:sp>
        <p:nvSpPr>
          <p:cNvPr id="13" name="Content Placeholder 12"/>
          <p:cNvSpPr>
            <a:spLocks noGrp="1"/>
          </p:cNvSpPr>
          <p:nvPr>
            <p:ph idx="1"/>
          </p:nvPr>
        </p:nvSpPr>
        <p:spPr>
          <a:xfrm>
            <a:off x="457200" y="1130700"/>
            <a:ext cx="8229600" cy="5262163"/>
          </a:xfrm>
        </p:spPr>
        <p:txBody>
          <a:bodyPr/>
          <a:lstStyle/>
          <a:p>
            <a:pPr marL="0" indent="0">
              <a:buNone/>
            </a:pPr>
            <a:r>
              <a:rPr lang="en-US" sz="1400" b="1" dirty="0">
                <a:latin typeface="Arial" panose="020B0604020202020204" pitchFamily="34" charset="0"/>
                <a:cs typeface="Arial" panose="020B0604020202020204" pitchFamily="34" charset="0"/>
              </a:rPr>
              <a:t>Total Expenses = $1.17 billion</a:t>
            </a: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dirty="0"/>
          </a:p>
          <a:p>
            <a:endParaRPr lang="en-US" dirty="0"/>
          </a:p>
        </p:txBody>
      </p:sp>
      <p:sp>
        <p:nvSpPr>
          <p:cNvPr id="11" name="Slide Number Placeholder 10"/>
          <p:cNvSpPr>
            <a:spLocks noGrp="1"/>
          </p:cNvSpPr>
          <p:nvPr>
            <p:ph type="sldNum" sz="quarter" idx="12"/>
          </p:nvPr>
        </p:nvSpPr>
        <p:spPr/>
        <p:txBody>
          <a:bodyPr/>
          <a:lstStyle/>
          <a:p>
            <a:fld id="{33DBA6A0-5CF2-41E9-B30B-E0A5328BC41C}" type="slidenum">
              <a:rPr lang="en-US" smtClean="0"/>
              <a:pPr/>
              <a:t>7</a:t>
            </a:fld>
            <a:endParaRPr lang="en-US" dirty="0"/>
          </a:p>
        </p:txBody>
      </p:sp>
      <p:sp>
        <p:nvSpPr>
          <p:cNvPr id="20" name="TextBox 19">
            <a:extLst>
              <a:ext uri="{FF2B5EF4-FFF2-40B4-BE49-F238E27FC236}">
                <a16:creationId xmlns:a16="http://schemas.microsoft.com/office/drawing/2014/main" id="{B6F40F7D-9CE8-4C81-AF75-1F13CC39E252}"/>
              </a:ext>
            </a:extLst>
          </p:cNvPr>
          <p:cNvSpPr txBox="1"/>
          <p:nvPr/>
        </p:nvSpPr>
        <p:spPr>
          <a:xfrm>
            <a:off x="1204442" y="5765074"/>
            <a:ext cx="946575" cy="640601"/>
          </a:xfrm>
          <a:prstGeom prst="rect">
            <a:avLst/>
          </a:prstGeom>
          <a:solidFill>
            <a:schemeClr val="bg1"/>
          </a:solidFill>
        </p:spPr>
        <p:txBody>
          <a:bodyPr wrap="square" rtlCol="0">
            <a:spAutoFit/>
          </a:bodyPr>
          <a:lstStyle/>
          <a:p>
            <a:endParaRPr lang="en-US" dirty="0"/>
          </a:p>
        </p:txBody>
      </p:sp>
      <p:sp>
        <p:nvSpPr>
          <p:cNvPr id="14" name="Title 1">
            <a:extLst>
              <a:ext uri="{FF2B5EF4-FFF2-40B4-BE49-F238E27FC236}">
                <a16:creationId xmlns:a16="http://schemas.microsoft.com/office/drawing/2014/main" id="{E5F733DD-27B0-4C1F-A16A-498CD28339DD}"/>
              </a:ext>
            </a:extLst>
          </p:cNvPr>
          <p:cNvSpPr txBox="1">
            <a:spLocks/>
          </p:cNvSpPr>
          <p:nvPr/>
        </p:nvSpPr>
        <p:spPr>
          <a:xfrm>
            <a:off x="445910" y="15271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953735"/>
                </a:solidFill>
                <a:latin typeface="Calibri" charset="0"/>
                <a:ea typeface="MS PGothic" charset="0"/>
              </a:rPr>
              <a:t>FY24 Budgeted Uses of Funds</a:t>
            </a:r>
            <a:endParaRPr lang="en-US" dirty="0"/>
          </a:p>
        </p:txBody>
      </p:sp>
      <p:pic>
        <p:nvPicPr>
          <p:cNvPr id="8" name="Picture 7" descr="A pie chart of different colored circles with Crust in the background&#10;&#10;Description automatically generated">
            <a:extLst>
              <a:ext uri="{FF2B5EF4-FFF2-40B4-BE49-F238E27FC236}">
                <a16:creationId xmlns:a16="http://schemas.microsoft.com/office/drawing/2014/main" id="{656D8BE5-88EB-4538-92F3-DEEDC04E075F}"/>
              </a:ext>
            </a:extLst>
          </p:cNvPr>
          <p:cNvPicPr>
            <a:picLocks noChangeAspect="1"/>
          </p:cNvPicPr>
          <p:nvPr/>
        </p:nvPicPr>
        <p:blipFill>
          <a:blip r:embed="rId3"/>
          <a:stretch>
            <a:fillRect/>
          </a:stretch>
        </p:blipFill>
        <p:spPr>
          <a:xfrm>
            <a:off x="1204442" y="1432931"/>
            <a:ext cx="5792008" cy="4972744"/>
          </a:xfrm>
          <a:prstGeom prst="rect">
            <a:avLst/>
          </a:prstGeom>
        </p:spPr>
      </p:pic>
    </p:spTree>
    <p:extLst>
      <p:ext uri="{BB962C8B-B14F-4D97-AF65-F5344CB8AC3E}">
        <p14:creationId xmlns:p14="http://schemas.microsoft.com/office/powerpoint/2010/main" val="287686212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10" y="410174"/>
            <a:ext cx="8229600" cy="1143000"/>
          </a:xfrm>
        </p:spPr>
        <p:txBody>
          <a:bodyPr/>
          <a:lstStyle/>
          <a:p>
            <a:r>
              <a:rPr lang="en-US" dirty="0">
                <a:solidFill>
                  <a:srgbClr val="953735"/>
                </a:solidFill>
                <a:latin typeface="Calibri" charset="0"/>
                <a:ea typeface="MS PGothic" charset="0"/>
              </a:rPr>
              <a:t>Survey Question #1</a:t>
            </a:r>
            <a:endParaRPr lang="en-US" dirty="0"/>
          </a:p>
        </p:txBody>
      </p:sp>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3" name="TextBox 2">
            <a:extLst>
              <a:ext uri="{FF2B5EF4-FFF2-40B4-BE49-F238E27FC236}">
                <a16:creationId xmlns:a16="http://schemas.microsoft.com/office/drawing/2014/main" id="{01C256D4-95DA-493E-BFF3-F02638B8F431}"/>
              </a:ext>
            </a:extLst>
          </p:cNvPr>
          <p:cNvSpPr txBox="1"/>
          <p:nvPr/>
        </p:nvSpPr>
        <p:spPr>
          <a:xfrm>
            <a:off x="4180114" y="5503817"/>
            <a:ext cx="4963886" cy="1354183"/>
          </a:xfrm>
          <a:prstGeom prst="rect">
            <a:avLst/>
          </a:prstGeom>
          <a:solidFill>
            <a:schemeClr val="bg1"/>
          </a:solidFill>
        </p:spPr>
        <p:txBody>
          <a:bodyPr wrap="square" rtlCol="0">
            <a:spAutoFit/>
          </a:bodyPr>
          <a:lstStyle/>
          <a:p>
            <a:endParaRPr lang="en-US" dirty="0"/>
          </a:p>
        </p:txBody>
      </p:sp>
      <p:sp>
        <p:nvSpPr>
          <p:cNvPr id="4" name="Slide Number Placeholder 3">
            <a:extLst>
              <a:ext uri="{FF2B5EF4-FFF2-40B4-BE49-F238E27FC236}">
                <a16:creationId xmlns:a16="http://schemas.microsoft.com/office/drawing/2014/main" id="{6B7915CB-BC39-469A-B62C-085FFD176D4E}"/>
              </a:ext>
            </a:extLst>
          </p:cNvPr>
          <p:cNvSpPr>
            <a:spLocks noGrp="1"/>
          </p:cNvSpPr>
          <p:nvPr>
            <p:ph type="sldNum" sz="quarter" idx="12"/>
          </p:nvPr>
        </p:nvSpPr>
        <p:spPr/>
        <p:txBody>
          <a:bodyPr/>
          <a:lstStyle/>
          <a:p>
            <a:fld id="{18C5D8CD-322C-574E-AEB7-08FD264DEC2A}" type="slidenum">
              <a:rPr lang="en-US" smtClean="0"/>
              <a:t>8</a:t>
            </a:fld>
            <a:endParaRPr lang="en-US" dirty="0"/>
          </a:p>
        </p:txBody>
      </p:sp>
      <p:sp>
        <p:nvSpPr>
          <p:cNvPr id="5" name="TextBox 4">
            <a:extLst>
              <a:ext uri="{FF2B5EF4-FFF2-40B4-BE49-F238E27FC236}">
                <a16:creationId xmlns:a16="http://schemas.microsoft.com/office/drawing/2014/main" id="{022B79A1-8F13-4CB7-B218-31B6B0CA19BA}"/>
              </a:ext>
            </a:extLst>
          </p:cNvPr>
          <p:cNvSpPr txBox="1"/>
          <p:nvPr/>
        </p:nvSpPr>
        <p:spPr>
          <a:xfrm>
            <a:off x="445910" y="1705022"/>
            <a:ext cx="8069580" cy="3631763"/>
          </a:xfrm>
          <a:prstGeom prst="rect">
            <a:avLst/>
          </a:prstGeom>
          <a:noFill/>
        </p:spPr>
        <p:txBody>
          <a:bodyPr wrap="square" rtlCol="0">
            <a:spAutoFit/>
          </a:bodyPr>
          <a:lstStyle/>
          <a:p>
            <a:pPr algn="just"/>
            <a:r>
              <a:rPr lang="en-US" sz="2000" dirty="0">
                <a:solidFill>
                  <a:srgbClr val="953735"/>
                </a:solidFill>
                <a:latin typeface="Calibri" charset="0"/>
                <a:ea typeface="MS PGothic" charset="0"/>
                <a:cs typeface="+mj-cs"/>
              </a:rPr>
              <a:t>Q: The next graph shows the trends in OU’s budget from 1980 to 2020. In 2020, 12% of OU’s budget came from state appropriations. In 1980, what percent of OU’s budget was from state appropriations?</a:t>
            </a:r>
          </a:p>
          <a:p>
            <a:pPr algn="just"/>
            <a:endParaRPr lang="en-US" dirty="0">
              <a:solidFill>
                <a:srgbClr val="953735"/>
              </a:solidFill>
              <a:latin typeface="Calibri" charset="0"/>
              <a:ea typeface="MS PGothic" charset="0"/>
              <a:cs typeface="+mj-cs"/>
            </a:endParaRPr>
          </a:p>
          <a:p>
            <a:pPr marL="342900" indent="-342900" algn="just">
              <a:buAutoNum type="alphaUcPeriod"/>
            </a:pPr>
            <a:r>
              <a:rPr lang="en-US" sz="2000" dirty="0">
                <a:solidFill>
                  <a:srgbClr val="953735"/>
                </a:solidFill>
                <a:latin typeface="Calibri" charset="0"/>
                <a:ea typeface="MS PGothic" charset="0"/>
                <a:cs typeface="+mj-cs"/>
              </a:rPr>
              <a:t>38%</a:t>
            </a:r>
          </a:p>
          <a:p>
            <a:pPr marL="342900" indent="-342900" algn="just">
              <a:buAutoNum type="alphaUcPeriod"/>
            </a:pPr>
            <a:endParaRPr lang="en-US" sz="2000" dirty="0">
              <a:solidFill>
                <a:srgbClr val="953735"/>
              </a:solidFill>
              <a:latin typeface="Calibri" charset="0"/>
              <a:ea typeface="MS PGothic" charset="0"/>
              <a:cs typeface="+mj-cs"/>
            </a:endParaRPr>
          </a:p>
          <a:p>
            <a:pPr marL="342900" indent="-342900" algn="just">
              <a:buAutoNum type="alphaUcPeriod"/>
            </a:pPr>
            <a:r>
              <a:rPr lang="en-US" sz="2000" dirty="0">
                <a:solidFill>
                  <a:srgbClr val="953735"/>
                </a:solidFill>
                <a:latin typeface="Calibri" charset="0"/>
                <a:ea typeface="MS PGothic" charset="0"/>
                <a:cs typeface="+mj-cs"/>
              </a:rPr>
              <a:t>48%</a:t>
            </a:r>
          </a:p>
          <a:p>
            <a:pPr marL="342900" indent="-342900" algn="just">
              <a:buAutoNum type="alphaUcPeriod"/>
            </a:pPr>
            <a:endParaRPr lang="en-US" sz="2000" dirty="0">
              <a:solidFill>
                <a:srgbClr val="953735"/>
              </a:solidFill>
              <a:latin typeface="Calibri" charset="0"/>
              <a:ea typeface="MS PGothic" charset="0"/>
              <a:cs typeface="+mj-cs"/>
            </a:endParaRPr>
          </a:p>
          <a:p>
            <a:pPr marL="342900" indent="-342900" algn="just">
              <a:buAutoNum type="alphaUcPeriod"/>
            </a:pPr>
            <a:r>
              <a:rPr lang="en-US" sz="2000" dirty="0">
                <a:solidFill>
                  <a:srgbClr val="953735"/>
                </a:solidFill>
                <a:latin typeface="Calibri" charset="0"/>
                <a:ea typeface="MS PGothic" charset="0"/>
                <a:cs typeface="+mj-cs"/>
              </a:rPr>
              <a:t>58%</a:t>
            </a:r>
          </a:p>
          <a:p>
            <a:pPr marL="342900" indent="-342900" algn="just">
              <a:buAutoNum type="alphaUcPeriod"/>
            </a:pPr>
            <a:endParaRPr lang="en-US" sz="2000" dirty="0">
              <a:solidFill>
                <a:srgbClr val="953735"/>
              </a:solidFill>
              <a:latin typeface="Calibri" charset="0"/>
              <a:ea typeface="MS PGothic" charset="0"/>
              <a:cs typeface="+mj-cs"/>
            </a:endParaRPr>
          </a:p>
          <a:p>
            <a:pPr marL="342900" indent="-342900" algn="just">
              <a:buAutoNum type="alphaUcPeriod"/>
            </a:pPr>
            <a:r>
              <a:rPr lang="en-US" sz="2000" dirty="0">
                <a:solidFill>
                  <a:srgbClr val="953735"/>
                </a:solidFill>
                <a:latin typeface="Calibri" charset="0"/>
                <a:ea typeface="MS PGothic" charset="0"/>
                <a:cs typeface="+mj-cs"/>
              </a:rPr>
              <a:t>68%</a:t>
            </a:r>
            <a:endParaRPr lang="en-US" sz="2000" dirty="0">
              <a:solidFill>
                <a:srgbClr val="C00000"/>
              </a:solidFill>
            </a:endParaRPr>
          </a:p>
          <a:p>
            <a:endParaRPr lang="en-US" sz="1400" dirty="0">
              <a:solidFill>
                <a:srgbClr val="C00000"/>
              </a:solidFill>
            </a:endParaRPr>
          </a:p>
        </p:txBody>
      </p:sp>
      <p:sp>
        <p:nvSpPr>
          <p:cNvPr id="7" name="TextBox 6">
            <a:extLst>
              <a:ext uri="{FF2B5EF4-FFF2-40B4-BE49-F238E27FC236}">
                <a16:creationId xmlns:a16="http://schemas.microsoft.com/office/drawing/2014/main" id="{2497B08D-06B1-47AD-85C0-608561B7A06B}"/>
              </a:ext>
            </a:extLst>
          </p:cNvPr>
          <p:cNvSpPr txBox="1"/>
          <p:nvPr/>
        </p:nvSpPr>
        <p:spPr>
          <a:xfrm>
            <a:off x="445910" y="5381256"/>
            <a:ext cx="8069580" cy="400110"/>
          </a:xfrm>
          <a:prstGeom prst="rect">
            <a:avLst/>
          </a:prstGeom>
          <a:noFill/>
        </p:spPr>
        <p:txBody>
          <a:bodyPr wrap="square" rtlCol="0">
            <a:spAutoFit/>
          </a:bodyPr>
          <a:lstStyle/>
          <a:p>
            <a:pPr algn="just"/>
            <a:r>
              <a:rPr lang="en-US" sz="2000" b="1" dirty="0">
                <a:solidFill>
                  <a:srgbClr val="953735"/>
                </a:solidFill>
                <a:latin typeface="Calibri" charset="0"/>
                <a:ea typeface="MS PGothic" charset="0"/>
                <a:cs typeface="+mj-cs"/>
              </a:rPr>
              <a:t>Answer: A, 38%</a:t>
            </a:r>
            <a:endParaRPr lang="en-US" sz="1400" b="1" dirty="0">
              <a:solidFill>
                <a:srgbClr val="C00000"/>
              </a:solidFill>
            </a:endParaRPr>
          </a:p>
        </p:txBody>
      </p:sp>
    </p:spTree>
    <p:extLst>
      <p:ext uri="{BB962C8B-B14F-4D97-AF65-F5344CB8AC3E}">
        <p14:creationId xmlns:p14="http://schemas.microsoft.com/office/powerpoint/2010/main" val="26774095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BEEE83-F521-43E1-AEDE-E5CDA07818CA}"/>
              </a:ext>
            </a:extLst>
          </p:cNvPr>
          <p:cNvSpPr txBox="1"/>
          <p:nvPr/>
        </p:nvSpPr>
        <p:spPr>
          <a:xfrm>
            <a:off x="2391076" y="5287765"/>
            <a:ext cx="6752924" cy="1562582"/>
          </a:xfrm>
          <a:prstGeom prst="rect">
            <a:avLst/>
          </a:prstGeom>
          <a:solidFill>
            <a:schemeClr val="bg1"/>
          </a:solidFill>
        </p:spPr>
        <p:txBody>
          <a:bodyPr wrap="square" rtlCol="0">
            <a:spAutoFit/>
          </a:bodyPr>
          <a:lstStyle/>
          <a:p>
            <a:endParaRPr lang="en-US" dirty="0"/>
          </a:p>
        </p:txBody>
      </p:sp>
      <p:sp>
        <p:nvSpPr>
          <p:cNvPr id="8" name="Content Placeholder 6"/>
          <p:cNvSpPr txBox="1">
            <a:spLocks/>
          </p:cNvSpPr>
          <p:nvPr/>
        </p:nvSpPr>
        <p:spPr>
          <a:xfrm>
            <a:off x="428851" y="3271248"/>
            <a:ext cx="8229600" cy="6663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953735"/>
              </a:solidFill>
              <a:latin typeface="Calibri" charset="0"/>
              <a:ea typeface="MS PGothic" charset="0"/>
              <a:cs typeface="+mj-cs"/>
            </a:endParaRPr>
          </a:p>
        </p:txBody>
      </p:sp>
      <p:sp>
        <p:nvSpPr>
          <p:cNvPr id="4" name="Title 1">
            <a:extLst>
              <a:ext uri="{FF2B5EF4-FFF2-40B4-BE49-F238E27FC236}">
                <a16:creationId xmlns:a16="http://schemas.microsoft.com/office/drawing/2014/main" id="{0EAF4782-E642-4392-91BE-7292FC25250F}"/>
              </a:ext>
            </a:extLst>
          </p:cNvPr>
          <p:cNvSpPr>
            <a:spLocks noGrp="1"/>
          </p:cNvSpPr>
          <p:nvPr>
            <p:ph type="title"/>
          </p:nvPr>
        </p:nvSpPr>
        <p:spPr>
          <a:xfrm>
            <a:off x="121920" y="160338"/>
            <a:ext cx="8915400" cy="1143000"/>
          </a:xfrm>
        </p:spPr>
        <p:txBody>
          <a:bodyPr>
            <a:normAutofit fontScale="90000"/>
          </a:bodyPr>
          <a:lstStyle/>
          <a:p>
            <a:r>
              <a:rPr lang="en-US" dirty="0">
                <a:solidFill>
                  <a:srgbClr val="953735"/>
                </a:solidFill>
                <a:latin typeface="Calibri" charset="0"/>
                <a:ea typeface="MS PGothic" charset="0"/>
              </a:rPr>
              <a:t>Operating Budget Source of Funds Trend</a:t>
            </a:r>
          </a:p>
        </p:txBody>
      </p:sp>
      <p:sp>
        <p:nvSpPr>
          <p:cNvPr id="2" name="Slide Number Placeholder 1">
            <a:extLst>
              <a:ext uri="{FF2B5EF4-FFF2-40B4-BE49-F238E27FC236}">
                <a16:creationId xmlns:a16="http://schemas.microsoft.com/office/drawing/2014/main" id="{69746CC6-9D85-4FF7-BF15-DEB226540708}"/>
              </a:ext>
            </a:extLst>
          </p:cNvPr>
          <p:cNvSpPr>
            <a:spLocks noGrp="1"/>
          </p:cNvSpPr>
          <p:nvPr>
            <p:ph type="sldNum" sz="quarter" idx="12"/>
          </p:nvPr>
        </p:nvSpPr>
        <p:spPr/>
        <p:txBody>
          <a:bodyPr/>
          <a:lstStyle/>
          <a:p>
            <a:fld id="{18C5D8CD-322C-574E-AEB7-08FD264DEC2A}" type="slidenum">
              <a:rPr lang="en-US" smtClean="0"/>
              <a:t>9</a:t>
            </a:fld>
            <a:endParaRPr lang="en-US" dirty="0"/>
          </a:p>
        </p:txBody>
      </p:sp>
      <p:graphicFrame>
        <p:nvGraphicFramePr>
          <p:cNvPr id="9" name="Chart 8">
            <a:extLst>
              <a:ext uri="{FF2B5EF4-FFF2-40B4-BE49-F238E27FC236}">
                <a16:creationId xmlns:a16="http://schemas.microsoft.com/office/drawing/2014/main" id="{3C6111D4-9972-4F03-B1BE-38FBD8F0CE7D}"/>
              </a:ext>
            </a:extLst>
          </p:cNvPr>
          <p:cNvGraphicFramePr>
            <a:graphicFrameLocks/>
          </p:cNvGraphicFramePr>
          <p:nvPr>
            <p:extLst>
              <p:ext uri="{D42A27DB-BD31-4B8C-83A1-F6EECF244321}">
                <p14:modId xmlns:p14="http://schemas.microsoft.com/office/powerpoint/2010/main" val="908585197"/>
              </p:ext>
            </p:extLst>
          </p:nvPr>
        </p:nvGraphicFramePr>
        <p:xfrm>
          <a:off x="357338" y="1222375"/>
          <a:ext cx="8229600" cy="5499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2511608"/>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162219</TotalTime>
  <Words>2608</Words>
  <Application>Microsoft Office PowerPoint</Application>
  <PresentationFormat>On-screen Show (4:3)</PresentationFormat>
  <Paragraphs>400</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Garamond</vt:lpstr>
      <vt:lpstr>SymbolMT</vt:lpstr>
      <vt:lpstr>Vollkorn Regular</vt:lpstr>
      <vt:lpstr>Office Theme</vt:lpstr>
      <vt:lpstr>PowerPoint Presentation</vt:lpstr>
      <vt:lpstr>What We’ll Cover</vt:lpstr>
      <vt:lpstr>Budget Information</vt:lpstr>
      <vt:lpstr>PowerPoint Presentation</vt:lpstr>
      <vt:lpstr>PowerPoint Presentation</vt:lpstr>
      <vt:lpstr>PowerPoint Presentation</vt:lpstr>
      <vt:lpstr>PowerPoint Presentation</vt:lpstr>
      <vt:lpstr>Survey Question #1</vt:lpstr>
      <vt:lpstr>Operating Budget Source of Funds Trend</vt:lpstr>
      <vt:lpstr>Revenue Sources</vt:lpstr>
      <vt:lpstr>Changes in Key Revenue Sources</vt:lpstr>
      <vt:lpstr>Tuition and Fees</vt:lpstr>
      <vt:lpstr>Net Tuition &amp; Fee Revenue Trend</vt:lpstr>
      <vt:lpstr>Net Tuition and Fees per Freshman</vt:lpstr>
      <vt:lpstr>Survey Question #2</vt:lpstr>
      <vt:lpstr>Student Headcount Trend</vt:lpstr>
      <vt:lpstr>Student Retention and Graduation</vt:lpstr>
      <vt:lpstr>Survey Question #3</vt:lpstr>
      <vt:lpstr>Survey Question #4</vt:lpstr>
      <vt:lpstr>Student Debt Information</vt:lpstr>
      <vt:lpstr>Student Debt Peer Comparison</vt:lpstr>
      <vt:lpstr>State Appropriations</vt:lpstr>
      <vt:lpstr>Budget Trends: State, OSRHE, OU-Norman</vt:lpstr>
      <vt:lpstr>State Appropriation Trend</vt:lpstr>
      <vt:lpstr>State Appropriations per Student</vt:lpstr>
      <vt:lpstr>Institutional Support Spend per Student (Administrative Costs)</vt:lpstr>
      <vt:lpstr>Key Financial Metrics</vt:lpstr>
      <vt:lpstr>Key Financial Metrics</vt:lpstr>
      <vt:lpstr>CFI Components</vt:lpstr>
      <vt:lpstr>Charting the  CFI Ratio</vt:lpstr>
      <vt:lpstr>CFI Trend</vt:lpstr>
      <vt:lpstr>CFI Profile FY 2023</vt:lpstr>
      <vt:lpstr>CFI Profile FY 2022</vt:lpstr>
      <vt:lpstr>2-Year Average CFI Comparison</vt:lpstr>
      <vt:lpstr>Unrestricted Cash Metrics</vt:lpstr>
      <vt:lpstr>Days’ Unrestricted Cash on Hand</vt:lpstr>
      <vt:lpstr>Unrestricted Cash Position (amounts in millions)</vt:lpstr>
      <vt:lpstr>Cash Breakdown By Area</vt:lpstr>
      <vt:lpstr>Total Debt</vt:lpstr>
      <vt:lpstr>Debt Trend &amp; Outlook</vt:lpstr>
      <vt:lpstr>Debt Breakdown</vt:lpstr>
      <vt:lpstr>Debt Service to Operating Expense</vt:lpstr>
      <vt:lpstr>Bond Ratings</vt:lpstr>
      <vt:lpstr>Bond Rating History </vt:lpstr>
      <vt:lpstr>Big 12/SEC Credit Rating Comparison</vt:lpstr>
    </vt:vector>
  </TitlesOfParts>
  <Company>Univ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Simin Pulat</dc:creator>
  <cp:lastModifiedBy>Clinton, Anne L.</cp:lastModifiedBy>
  <cp:revision>248</cp:revision>
  <cp:lastPrinted>2023-08-24T14:46:10Z</cp:lastPrinted>
  <dcterms:created xsi:type="dcterms:W3CDTF">2015-07-31T17:54:24Z</dcterms:created>
  <dcterms:modified xsi:type="dcterms:W3CDTF">2024-01-22T15:19:48Z</dcterms:modified>
</cp:coreProperties>
</file>