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78" r:id="rId3"/>
    <p:sldId id="258" r:id="rId4"/>
    <p:sldId id="260" r:id="rId5"/>
    <p:sldId id="270" r:id="rId6"/>
    <p:sldId id="261" r:id="rId7"/>
    <p:sldId id="263" r:id="rId8"/>
    <p:sldId id="277" r:id="rId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1E32"/>
    <a:srgbClr val="EEE3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2559A3-8293-4CEB-A85F-B2756D655832}" v="38" dt="2022-07-12T22:32:29.7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8" autoAdjust="0"/>
    <p:restoredTop sz="80278" autoAdjust="0"/>
  </p:normalViewPr>
  <p:slideViewPr>
    <p:cSldViewPr snapToGrid="0">
      <p:cViewPr varScale="1">
        <p:scale>
          <a:sx n="60" d="100"/>
          <a:sy n="60" d="100"/>
        </p:scale>
        <p:origin x="84" y="18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6725"/>
          </a:xfrm>
          <a:prstGeom prst="rect">
            <a:avLst/>
          </a:prstGeom>
        </p:spPr>
        <p:txBody>
          <a:bodyPr vert="horz" lIns="91427" tIns="45713" rIns="91427" bIns="45713" rtlCol="0"/>
          <a:lstStyle>
            <a:lvl1pPr algn="l">
              <a:defRPr sz="1200"/>
            </a:lvl1pPr>
          </a:lstStyle>
          <a:p>
            <a:endParaRPr lang="en-US"/>
          </a:p>
        </p:txBody>
      </p:sp>
      <p:sp>
        <p:nvSpPr>
          <p:cNvPr id="3" name="Date Placeholder 2"/>
          <p:cNvSpPr>
            <a:spLocks noGrp="1"/>
          </p:cNvSpPr>
          <p:nvPr>
            <p:ph type="dt" idx="1"/>
          </p:nvPr>
        </p:nvSpPr>
        <p:spPr>
          <a:xfrm>
            <a:off x="3970339" y="1"/>
            <a:ext cx="3038475" cy="466725"/>
          </a:xfrm>
          <a:prstGeom prst="rect">
            <a:avLst/>
          </a:prstGeom>
        </p:spPr>
        <p:txBody>
          <a:bodyPr vert="horz" lIns="91427" tIns="45713" rIns="91427" bIns="45713" rtlCol="0"/>
          <a:lstStyle>
            <a:lvl1pPr algn="r">
              <a:defRPr sz="1200"/>
            </a:lvl1pPr>
          </a:lstStyle>
          <a:p>
            <a:fld id="{AF22542A-460E-4F2E-8801-17A556E6716D}" type="datetimeFigureOut">
              <a:rPr lang="en-US" smtClean="0"/>
              <a:t>7/12/2022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27" tIns="45713" rIns="91427" bIns="45713" rtlCol="0" anchor="ctr"/>
          <a:lstStyle/>
          <a:p>
            <a:endParaRPr lang="en-US"/>
          </a:p>
        </p:txBody>
      </p:sp>
      <p:sp>
        <p:nvSpPr>
          <p:cNvPr id="5" name="Notes Placeholder 4"/>
          <p:cNvSpPr>
            <a:spLocks noGrp="1"/>
          </p:cNvSpPr>
          <p:nvPr>
            <p:ph type="body" sz="quarter" idx="3"/>
          </p:nvPr>
        </p:nvSpPr>
        <p:spPr>
          <a:xfrm>
            <a:off x="701676" y="4473575"/>
            <a:ext cx="5607050" cy="3660775"/>
          </a:xfrm>
          <a:prstGeom prst="rect">
            <a:avLst/>
          </a:prstGeom>
        </p:spPr>
        <p:txBody>
          <a:bodyPr vert="horz" lIns="91427" tIns="45713" rIns="91427" bIns="4571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676"/>
            <a:ext cx="3038475" cy="466725"/>
          </a:xfrm>
          <a:prstGeom prst="rect">
            <a:avLst/>
          </a:prstGeom>
        </p:spPr>
        <p:txBody>
          <a:bodyPr vert="horz" lIns="91427" tIns="45713" rIns="91427" bIns="45713" rtlCol="0" anchor="b"/>
          <a:lstStyle>
            <a:lvl1pPr algn="l">
              <a:defRPr sz="1200"/>
            </a:lvl1pPr>
          </a:lstStyle>
          <a:p>
            <a:endParaRPr lang="en-US"/>
          </a:p>
        </p:txBody>
      </p:sp>
      <p:sp>
        <p:nvSpPr>
          <p:cNvPr id="7" name="Slide Number Placeholder 6"/>
          <p:cNvSpPr>
            <a:spLocks noGrp="1"/>
          </p:cNvSpPr>
          <p:nvPr>
            <p:ph type="sldNum" sz="quarter" idx="5"/>
          </p:nvPr>
        </p:nvSpPr>
        <p:spPr>
          <a:xfrm>
            <a:off x="3970339" y="8829676"/>
            <a:ext cx="3038475" cy="466725"/>
          </a:xfrm>
          <a:prstGeom prst="rect">
            <a:avLst/>
          </a:prstGeom>
        </p:spPr>
        <p:txBody>
          <a:bodyPr vert="horz" lIns="91427" tIns="45713" rIns="91427" bIns="45713" rtlCol="0" anchor="b"/>
          <a:lstStyle>
            <a:lvl1pPr algn="r">
              <a:defRPr sz="1200"/>
            </a:lvl1pPr>
          </a:lstStyle>
          <a:p>
            <a:fld id="{0CF65CDF-6269-4032-B7D0-FEB30DD5D48D}" type="slidenum">
              <a:rPr lang="en-US" smtClean="0"/>
              <a:t>‹#›</a:t>
            </a:fld>
            <a:endParaRPr lang="en-US"/>
          </a:p>
        </p:txBody>
      </p:sp>
    </p:spTree>
    <p:extLst>
      <p:ext uri="{BB962C8B-B14F-4D97-AF65-F5344CB8AC3E}">
        <p14:creationId xmlns:p14="http://schemas.microsoft.com/office/powerpoint/2010/main" val="3516780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F65CDF-6269-4032-B7D0-FEB30DD5D48D}" type="slidenum">
              <a:rPr lang="en-US" smtClean="0"/>
              <a:t>1</a:t>
            </a:fld>
            <a:endParaRPr lang="en-US"/>
          </a:p>
        </p:txBody>
      </p:sp>
    </p:spTree>
    <p:extLst>
      <p:ext uri="{BB962C8B-B14F-4D97-AF65-F5344CB8AC3E}">
        <p14:creationId xmlns:p14="http://schemas.microsoft.com/office/powerpoint/2010/main" val="749414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r>
              <a:rPr lang="en-US" dirty="0"/>
              <a:t>OUHSC has an ERM committee that is charged with analyzing and managing high level risks in a manner that best serves the interests and missions of our campus. The Director of Enterprise Risk Management is the Chair of the </a:t>
            </a:r>
            <a:r>
              <a:rPr lang="en-US"/>
              <a:t>ERM committee</a:t>
            </a:r>
            <a:r>
              <a:rPr lang="en-US" dirty="0"/>
              <a:t>.</a:t>
            </a:r>
          </a:p>
          <a:p>
            <a:endParaRPr lang="en-US" dirty="0"/>
          </a:p>
        </p:txBody>
      </p:sp>
      <p:sp>
        <p:nvSpPr>
          <p:cNvPr id="4" name="Slide Number Placeholder 3"/>
          <p:cNvSpPr>
            <a:spLocks noGrp="1"/>
          </p:cNvSpPr>
          <p:nvPr>
            <p:ph type="sldNum" sz="quarter" idx="10"/>
          </p:nvPr>
        </p:nvSpPr>
        <p:spPr/>
        <p:txBody>
          <a:bodyPr/>
          <a:lstStyle/>
          <a:p>
            <a:fld id="{0CF65CDF-6269-4032-B7D0-FEB30DD5D48D}" type="slidenum">
              <a:rPr lang="en-US" smtClean="0"/>
              <a:t>3</a:t>
            </a:fld>
            <a:endParaRPr lang="en-US"/>
          </a:p>
        </p:txBody>
      </p:sp>
    </p:spTree>
    <p:extLst>
      <p:ext uri="{BB962C8B-B14F-4D97-AF65-F5344CB8AC3E}">
        <p14:creationId xmlns:p14="http://schemas.microsoft.com/office/powerpoint/2010/main" val="1124208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r>
              <a:rPr lang="en-US" dirty="0"/>
              <a:t>Incident reported – work with the department and SRM and Legal to handle claims. Often, nothing comes from these claims but we have put the proper parties on notice. Sometimes these are claims against the University sometimes these are claims</a:t>
            </a:r>
            <a:r>
              <a:rPr lang="en-US" baseline="0" dirty="0"/>
              <a:t> the u</a:t>
            </a:r>
            <a:r>
              <a:rPr lang="en-US" dirty="0"/>
              <a:t>niversity has against a third party. *Important to report incidents when they happen. </a:t>
            </a:r>
          </a:p>
          <a:p>
            <a:pPr defTabSz="914266">
              <a:defRPr/>
            </a:pPr>
            <a:r>
              <a:rPr lang="en-US" dirty="0"/>
              <a:t>*Proactive notice</a:t>
            </a:r>
          </a:p>
          <a:p>
            <a:endParaRPr lang="en-US" dirty="0"/>
          </a:p>
        </p:txBody>
      </p:sp>
      <p:sp>
        <p:nvSpPr>
          <p:cNvPr id="4" name="Slide Number Placeholder 3"/>
          <p:cNvSpPr>
            <a:spLocks noGrp="1"/>
          </p:cNvSpPr>
          <p:nvPr>
            <p:ph type="sldNum" sz="quarter" idx="10"/>
          </p:nvPr>
        </p:nvSpPr>
        <p:spPr/>
        <p:txBody>
          <a:bodyPr/>
          <a:lstStyle/>
          <a:p>
            <a:fld id="{0CF65CDF-6269-4032-B7D0-FEB30DD5D48D}" type="slidenum">
              <a:rPr lang="en-US" smtClean="0"/>
              <a:t>4</a:t>
            </a:fld>
            <a:endParaRPr lang="en-US"/>
          </a:p>
        </p:txBody>
      </p:sp>
    </p:spTree>
    <p:extLst>
      <p:ext uri="{BB962C8B-B14F-4D97-AF65-F5344CB8AC3E}">
        <p14:creationId xmlns:p14="http://schemas.microsoft.com/office/powerpoint/2010/main" val="128475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r>
              <a:rPr lang="en-US" dirty="0"/>
              <a:t>Implementing, coordinating insurance (coverage, questions, contracts, leases, do you (or the University) need to buy more, explaining what types of things are and are not coverage under the OGTCA, when we do purchase insurance we assist with those RFP’s and go to the market). </a:t>
            </a:r>
          </a:p>
          <a:p>
            <a:endParaRPr lang="en-US" dirty="0"/>
          </a:p>
        </p:txBody>
      </p:sp>
      <p:sp>
        <p:nvSpPr>
          <p:cNvPr id="4" name="Slide Number Placeholder 3"/>
          <p:cNvSpPr>
            <a:spLocks noGrp="1"/>
          </p:cNvSpPr>
          <p:nvPr>
            <p:ph type="sldNum" sz="quarter" idx="10"/>
          </p:nvPr>
        </p:nvSpPr>
        <p:spPr/>
        <p:txBody>
          <a:bodyPr/>
          <a:lstStyle/>
          <a:p>
            <a:fld id="{0CF65CDF-6269-4032-B7D0-FEB30DD5D48D}" type="slidenum">
              <a:rPr lang="en-US" smtClean="0"/>
              <a:t>6</a:t>
            </a:fld>
            <a:endParaRPr lang="en-US"/>
          </a:p>
        </p:txBody>
      </p:sp>
    </p:spTree>
    <p:extLst>
      <p:ext uri="{BB962C8B-B14F-4D97-AF65-F5344CB8AC3E}">
        <p14:creationId xmlns:p14="http://schemas.microsoft.com/office/powerpoint/2010/main" val="793049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67" indent="-228567">
              <a:buAutoNum type="arabicPeriod"/>
            </a:pPr>
            <a:r>
              <a:rPr lang="en-US" dirty="0"/>
              <a:t>ERM inspects new space we are leasing or buying. </a:t>
            </a:r>
          </a:p>
          <a:p>
            <a:pPr marL="228567" indent="-228567">
              <a:buAutoNum type="arabicPeriod"/>
            </a:pPr>
            <a:r>
              <a:rPr lang="en-US" dirty="0"/>
              <a:t>Inspect space after an incident/accident</a:t>
            </a:r>
            <a:r>
              <a:rPr lang="en-US" baseline="0" dirty="0"/>
              <a:t> has occurred;</a:t>
            </a:r>
          </a:p>
          <a:p>
            <a:pPr marL="228567" indent="-228567">
              <a:buAutoNum type="arabicPeriod"/>
            </a:pPr>
            <a:r>
              <a:rPr lang="en-US" baseline="0" dirty="0"/>
              <a:t>Reinstituting regular inspections of OUHSC buildings on campus. JR will work with BCs. </a:t>
            </a:r>
            <a:endParaRPr lang="en-US" dirty="0"/>
          </a:p>
          <a:p>
            <a:endParaRPr lang="en-US" dirty="0"/>
          </a:p>
        </p:txBody>
      </p:sp>
      <p:sp>
        <p:nvSpPr>
          <p:cNvPr id="4" name="Slide Number Placeholder 3"/>
          <p:cNvSpPr>
            <a:spLocks noGrp="1"/>
          </p:cNvSpPr>
          <p:nvPr>
            <p:ph type="sldNum" sz="quarter" idx="10"/>
          </p:nvPr>
        </p:nvSpPr>
        <p:spPr/>
        <p:txBody>
          <a:bodyPr/>
          <a:lstStyle/>
          <a:p>
            <a:fld id="{0CF65CDF-6269-4032-B7D0-FEB30DD5D48D}" type="slidenum">
              <a:rPr lang="en-US" smtClean="0"/>
              <a:t>7</a:t>
            </a:fld>
            <a:endParaRPr lang="en-US"/>
          </a:p>
        </p:txBody>
      </p:sp>
    </p:spTree>
    <p:extLst>
      <p:ext uri="{BB962C8B-B14F-4D97-AF65-F5344CB8AC3E}">
        <p14:creationId xmlns:p14="http://schemas.microsoft.com/office/powerpoint/2010/main" val="3498006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F65CDF-6269-4032-B7D0-FEB30DD5D48D}" type="slidenum">
              <a:rPr lang="en-US" smtClean="0"/>
              <a:t>8</a:t>
            </a:fld>
            <a:endParaRPr lang="en-US"/>
          </a:p>
        </p:txBody>
      </p:sp>
    </p:spTree>
    <p:extLst>
      <p:ext uri="{BB962C8B-B14F-4D97-AF65-F5344CB8AC3E}">
        <p14:creationId xmlns:p14="http://schemas.microsoft.com/office/powerpoint/2010/main" val="24573863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hasCustomPrompt="1"/>
          </p:nvPr>
        </p:nvSpPr>
        <p:spPr>
          <a:xfrm>
            <a:off x="1524000" y="3602038"/>
            <a:ext cx="9144000" cy="885986"/>
          </a:xfrm>
        </p:spPr>
        <p:txBody>
          <a:bodyPr/>
          <a:lstStyle>
            <a:lvl1pPr marL="0" indent="0" algn="ctr">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subcategory</a:t>
            </a:r>
          </a:p>
        </p:txBody>
      </p:sp>
      <p:sp>
        <p:nvSpPr>
          <p:cNvPr id="7" name="Rectangle 6"/>
          <p:cNvSpPr/>
          <p:nvPr userDrawn="1"/>
        </p:nvSpPr>
        <p:spPr>
          <a:xfrm>
            <a:off x="0" y="5143500"/>
            <a:ext cx="12192000" cy="1714500"/>
          </a:xfrm>
          <a:prstGeom prst="rect">
            <a:avLst/>
          </a:prstGeom>
          <a:solidFill>
            <a:srgbClr val="981E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4890408"/>
            <a:ext cx="12192000" cy="17145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81CB733-1200-41FB-8A95-90D161018F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65234" y="5222449"/>
            <a:ext cx="5528162" cy="1635551"/>
          </a:xfrm>
          <a:prstGeom prst="rect">
            <a:avLst/>
          </a:prstGeom>
        </p:spPr>
      </p:pic>
    </p:spTree>
    <p:extLst>
      <p:ext uri="{BB962C8B-B14F-4D97-AF65-F5344CB8AC3E}">
        <p14:creationId xmlns:p14="http://schemas.microsoft.com/office/powerpoint/2010/main" val="4275005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a:gsLst>
            <a:gs pos="88000">
              <a:srgbClr val="F7F2E5"/>
            </a:gs>
            <a:gs pos="50000">
              <a:schemeClr val="bg1"/>
            </a:gs>
            <a:gs pos="100000">
              <a:srgbClr val="EEE3C7"/>
            </a:gs>
            <a:gs pos="1000">
              <a:schemeClr val="bg1"/>
            </a:gs>
          </a:gsLst>
          <a:path path="circle">
            <a:fillToRect t="100000" r="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7323" y="0"/>
            <a:ext cx="11394831" cy="758092"/>
          </a:xfrm>
        </p:spPr>
        <p:txBody>
          <a:bodyPr anchor="b">
            <a:normAutofit/>
          </a:bodyPr>
          <a:lstStyle/>
          <a:p>
            <a:r>
              <a:rPr lang="en-US"/>
              <a:t>Click to edit Master title style</a:t>
            </a:r>
            <a:endParaRPr lang="en-US" dirty="0"/>
          </a:p>
        </p:txBody>
      </p:sp>
      <p:sp>
        <p:nvSpPr>
          <p:cNvPr id="3" name="Content Placeholder 2"/>
          <p:cNvSpPr>
            <a:spLocks noGrp="1"/>
          </p:cNvSpPr>
          <p:nvPr>
            <p:ph idx="1"/>
          </p:nvPr>
        </p:nvSpPr>
        <p:spPr>
          <a:xfrm>
            <a:off x="838200" y="1008185"/>
            <a:ext cx="10515600" cy="4876799"/>
          </a:xfrm>
        </p:spPr>
        <p:txBody>
          <a:bodyPr/>
          <a:lstStyle>
            <a:lvl1pPr>
              <a:defRPr>
                <a:solidFill>
                  <a:schemeClr val="tx2">
                    <a:lumMod val="65000"/>
                    <a:lumOff val="35000"/>
                  </a:schemeClr>
                </a:solidFill>
              </a:defRPr>
            </a:lvl1pPr>
            <a:lvl2pPr>
              <a:defRPr>
                <a:solidFill>
                  <a:schemeClr val="accent1">
                    <a:lumMod val="50000"/>
                  </a:schemeClr>
                </a:solidFill>
              </a:defRPr>
            </a:lvl2pPr>
            <a:lvl3pPr>
              <a:defRPr>
                <a:solidFill>
                  <a:schemeClr val="accent1">
                    <a:lumMod val="75000"/>
                  </a:schemeClr>
                </a:solidFill>
              </a:defRPr>
            </a:lvl3pPr>
            <a:lvl4pPr>
              <a:defRPr>
                <a:solidFill>
                  <a:schemeClr val="accent1">
                    <a:lumMod val="90000"/>
                  </a:schemeClr>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792571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7" name="Content Placeholder 2"/>
          <p:cNvSpPr>
            <a:spLocks noGrp="1"/>
          </p:cNvSpPr>
          <p:nvPr>
            <p:ph idx="10"/>
          </p:nvPr>
        </p:nvSpPr>
        <p:spPr>
          <a:xfrm>
            <a:off x="840581" y="475861"/>
            <a:ext cx="10515600" cy="58969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100000" b="-552"/>
          <a:stretch/>
        </p:blipFill>
        <p:spPr>
          <a:xfrm>
            <a:off x="-1" y="6857999"/>
            <a:ext cx="12196765" cy="45719"/>
          </a:xfrm>
          <a:prstGeom prst="rect">
            <a:avLst/>
          </a:prstGeom>
          <a:ln>
            <a:noFill/>
          </a:ln>
          <a:effectLst>
            <a:softEdge rad="112500"/>
          </a:effectLst>
        </p:spPr>
      </p:pic>
    </p:spTree>
    <p:extLst>
      <p:ext uri="{BB962C8B-B14F-4D97-AF65-F5344CB8AC3E}">
        <p14:creationId xmlns:p14="http://schemas.microsoft.com/office/powerpoint/2010/main" val="37200836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88000">
              <a:srgbClr val="F7F2E5"/>
            </a:gs>
            <a:gs pos="50000">
              <a:schemeClr val="bg1"/>
            </a:gs>
            <a:gs pos="100000">
              <a:srgbClr val="EEE3C7"/>
            </a:gs>
            <a:gs pos="1000">
              <a:schemeClr val="bg1"/>
            </a:gs>
          </a:gsLst>
          <a:path path="circle">
            <a:fillToRect t="100000" r="10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7323" y="365125"/>
            <a:ext cx="11402645" cy="40317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000369"/>
            <a:ext cx="10515600" cy="4884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p:nvCxnSpPr>
        <p:spPr>
          <a:xfrm>
            <a:off x="422031" y="768304"/>
            <a:ext cx="1134793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p:cNvSpPr/>
          <p:nvPr userDrawn="1"/>
        </p:nvSpPr>
        <p:spPr>
          <a:xfrm>
            <a:off x="0" y="6117048"/>
            <a:ext cx="12192000" cy="740952"/>
          </a:xfrm>
          <a:prstGeom prst="rect">
            <a:avLst/>
          </a:prstGeom>
          <a:solidFill>
            <a:srgbClr val="981E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0" y="5976257"/>
            <a:ext cx="12192000" cy="9797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F4FFC1-9380-4E8E-A64D-2B28F30D8A3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50829" y="6140366"/>
            <a:ext cx="5081047" cy="715640"/>
          </a:xfrm>
          <a:prstGeom prst="rect">
            <a:avLst/>
          </a:prstGeom>
        </p:spPr>
      </p:pic>
    </p:spTree>
    <p:extLst>
      <p:ext uri="{BB962C8B-B14F-4D97-AF65-F5344CB8AC3E}">
        <p14:creationId xmlns:p14="http://schemas.microsoft.com/office/powerpoint/2010/main" val="23755818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3">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lumMod val="60000"/>
              <a:lumOff val="4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lumMod val="40000"/>
              <a:lumOff val="6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lumMod val="20000"/>
              <a:lumOff val="8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freepngimg.com/png/61612-applause-clapping-fonts-hand-noto-emoji" TargetMode="External"/><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hyperlink" Target="https://freepngimg.com/png/37386-balloons" TargetMode="External"/><Relationship Id="rId5" Type="http://schemas.openxmlformats.org/officeDocument/2006/relationships/image" Target="../media/image6.png"/><Relationship Id="rId4" Type="http://schemas.openxmlformats.org/officeDocument/2006/relationships/hyperlink" Target="https://creativecommons.org/licenses/by-nc/3.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hyperlink" Target="https://creativecommons.org/licenses/by/3.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maken.wikiwijs.nl/70553/1KGT_Emergency_phone_call" TargetMode="External"/><Relationship Id="rId5" Type="http://schemas.openxmlformats.org/officeDocument/2006/relationships/image" Target="../media/image8.jpg"/><Relationship Id="rId4" Type="http://schemas.openxmlformats.org/officeDocument/2006/relationships/hyperlink" Target="https://pxhere.com/en/photo/929880"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blog.libero.it/MISTEROPAGANO/view.php" TargetMode="External"/><Relationship Id="rId2" Type="http://schemas.openxmlformats.org/officeDocument/2006/relationships/image" Target="../media/image9.gif"/><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freepngimg.com/png/18456-team-work-transparen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insurancewhat.com/types-of-risk-in-insurance-industry/"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mailto:cathykrane@ou.edu"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71102"/>
            <a:ext cx="9144000" cy="2461495"/>
          </a:xfrm>
        </p:spPr>
        <p:txBody>
          <a:bodyPr>
            <a:normAutofit fontScale="90000"/>
          </a:bodyPr>
          <a:lstStyle/>
          <a:p>
            <a:r>
              <a:rPr lang="en-US" sz="6700" b="1" dirty="0"/>
              <a:t>Building Resource Coordinator (BRC)</a:t>
            </a:r>
            <a:br>
              <a:rPr lang="en-US" sz="6700" b="1" dirty="0"/>
            </a:br>
            <a:r>
              <a:rPr lang="en-US" sz="6700" b="1" dirty="0"/>
              <a:t>Program</a:t>
            </a:r>
            <a:br>
              <a:rPr lang="en-US" b="1" dirty="0"/>
            </a:br>
            <a:endParaRPr lang="en-US" b="1" dirty="0"/>
          </a:p>
        </p:txBody>
      </p:sp>
      <p:sp>
        <p:nvSpPr>
          <p:cNvPr id="3" name="Subtitle 2"/>
          <p:cNvSpPr>
            <a:spLocks noGrp="1"/>
          </p:cNvSpPr>
          <p:nvPr>
            <p:ph type="subTitle" idx="1"/>
          </p:nvPr>
        </p:nvSpPr>
        <p:spPr>
          <a:xfrm flipV="1">
            <a:off x="1524000" y="3710431"/>
            <a:ext cx="9144000" cy="45719"/>
          </a:xfrm>
        </p:spPr>
        <p:txBody>
          <a:bodyPr>
            <a:normAutofit fontScale="25000" lnSpcReduction="20000"/>
          </a:bodyPr>
          <a:lstStyle/>
          <a:p>
            <a:endParaRPr lang="en-US" sz="2000" dirty="0"/>
          </a:p>
        </p:txBody>
      </p:sp>
    </p:spTree>
    <p:extLst>
      <p:ext uri="{BB962C8B-B14F-4D97-AF65-F5344CB8AC3E}">
        <p14:creationId xmlns:p14="http://schemas.microsoft.com/office/powerpoint/2010/main" val="2016225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AB8C786-E4EE-22F5-878F-5D54BEE13CF4}"/>
              </a:ext>
            </a:extLst>
          </p:cNvPr>
          <p:cNvSpPr>
            <a:spLocks noGrp="1"/>
          </p:cNvSpPr>
          <p:nvPr>
            <p:ph idx="10"/>
          </p:nvPr>
        </p:nvSpPr>
        <p:spPr/>
        <p:txBody>
          <a:bodyPr/>
          <a:lstStyle/>
          <a:p>
            <a:endParaRPr lang="en-US" dirty="0"/>
          </a:p>
          <a:p>
            <a:pPr marL="0" indent="0">
              <a:buNone/>
            </a:pPr>
            <a:endParaRPr lang="en-US" dirty="0"/>
          </a:p>
          <a:p>
            <a:pPr marL="0" indent="0" algn="ctr">
              <a:buNone/>
            </a:pPr>
            <a:r>
              <a:rPr lang="en-US" sz="9600" dirty="0">
                <a:solidFill>
                  <a:srgbClr val="981E32"/>
                </a:solidFill>
                <a:latin typeface="Comic Sans MS" panose="030F0702030302020204" pitchFamily="66" charset="0"/>
              </a:rPr>
              <a:t>WELCOME </a:t>
            </a:r>
          </a:p>
          <a:p>
            <a:pPr marL="0" indent="0" algn="ctr">
              <a:buNone/>
            </a:pPr>
            <a:r>
              <a:rPr lang="en-US" sz="9600" dirty="0">
                <a:solidFill>
                  <a:srgbClr val="981E32"/>
                </a:solidFill>
                <a:latin typeface="Comic Sans MS" panose="030F0702030302020204" pitchFamily="66" charset="0"/>
              </a:rPr>
              <a:t>and</a:t>
            </a:r>
          </a:p>
          <a:p>
            <a:pPr marL="0" indent="0" algn="ctr">
              <a:buNone/>
            </a:pPr>
            <a:r>
              <a:rPr lang="en-US" sz="9600" dirty="0">
                <a:solidFill>
                  <a:srgbClr val="981E32"/>
                </a:solidFill>
                <a:latin typeface="Comic Sans MS" panose="030F0702030302020204" pitchFamily="66" charset="0"/>
              </a:rPr>
              <a:t>Thank you!!!</a:t>
            </a:r>
          </a:p>
        </p:txBody>
      </p:sp>
      <p:pic>
        <p:nvPicPr>
          <p:cNvPr id="7" name="Picture 6" descr="Icon&#10;&#10;Description automatically generated">
            <a:extLst>
              <a:ext uri="{FF2B5EF4-FFF2-40B4-BE49-F238E27FC236}">
                <a16:creationId xmlns:a16="http://schemas.microsoft.com/office/drawing/2014/main" id="{17289814-B1C4-9B49-5198-D78627348086}"/>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355757" y="3769895"/>
            <a:ext cx="2392343" cy="2743200"/>
          </a:xfrm>
          <a:prstGeom prst="rect">
            <a:avLst/>
          </a:prstGeom>
        </p:spPr>
      </p:pic>
      <p:sp>
        <p:nvSpPr>
          <p:cNvPr id="8" name="TextBox 7">
            <a:extLst>
              <a:ext uri="{FF2B5EF4-FFF2-40B4-BE49-F238E27FC236}">
                <a16:creationId xmlns:a16="http://schemas.microsoft.com/office/drawing/2014/main" id="{733130F1-36E9-8660-07C9-0C1C5CBE71F7}"/>
              </a:ext>
            </a:extLst>
          </p:cNvPr>
          <p:cNvSpPr txBox="1"/>
          <p:nvPr/>
        </p:nvSpPr>
        <p:spPr>
          <a:xfrm>
            <a:off x="9174480" y="10002253"/>
            <a:ext cx="2834640" cy="230832"/>
          </a:xfrm>
          <a:prstGeom prst="rect">
            <a:avLst/>
          </a:prstGeom>
          <a:noFill/>
        </p:spPr>
        <p:txBody>
          <a:bodyPr wrap="square" rtlCol="0">
            <a:spAutoFit/>
          </a:bodyPr>
          <a:lstStyle/>
          <a:p>
            <a:r>
              <a:rPr lang="en-US" sz="900">
                <a:hlinkClick r:id="rId3" tooltip="https://www.freepngimg.com/png/61612-applause-clapping-fonts-hand-noto-emoji"/>
              </a:rPr>
              <a:t>This Photo</a:t>
            </a:r>
            <a:r>
              <a:rPr lang="en-US" sz="900"/>
              <a:t> by Unknown Author is licensed under </a:t>
            </a:r>
            <a:r>
              <a:rPr lang="en-US" sz="900">
                <a:hlinkClick r:id="rId4" tooltip="https://creativecommons.org/licenses/by-nc/3.0/"/>
              </a:rPr>
              <a:t>CC BY-NC</a:t>
            </a:r>
            <a:endParaRPr lang="en-US" sz="900"/>
          </a:p>
        </p:txBody>
      </p:sp>
      <p:pic>
        <p:nvPicPr>
          <p:cNvPr id="10" name="Picture 9">
            <a:extLst>
              <a:ext uri="{FF2B5EF4-FFF2-40B4-BE49-F238E27FC236}">
                <a16:creationId xmlns:a16="http://schemas.microsoft.com/office/drawing/2014/main" id="{A2328C57-9050-555A-9B7F-2BC9DFFACC1E}"/>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p:blipFill>
        <p:spPr>
          <a:xfrm>
            <a:off x="219047" y="295175"/>
            <a:ext cx="2596597" cy="3474720"/>
          </a:xfrm>
          <a:prstGeom prst="rect">
            <a:avLst/>
          </a:prstGeom>
        </p:spPr>
      </p:pic>
    </p:spTree>
    <p:extLst>
      <p:ext uri="{BB962C8B-B14F-4D97-AF65-F5344CB8AC3E}">
        <p14:creationId xmlns:p14="http://schemas.microsoft.com/office/powerpoint/2010/main" val="2099089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BRC Program?</a:t>
            </a:r>
          </a:p>
        </p:txBody>
      </p:sp>
      <p:sp>
        <p:nvSpPr>
          <p:cNvPr id="3" name="Content Placeholder 2"/>
          <p:cNvSpPr>
            <a:spLocks noGrp="1"/>
          </p:cNvSpPr>
          <p:nvPr>
            <p:ph idx="1"/>
          </p:nvPr>
        </p:nvSpPr>
        <p:spPr/>
        <p:txBody>
          <a:bodyPr/>
          <a:lstStyle/>
          <a:p>
            <a:pPr marL="0" marR="0" indent="0">
              <a:lnSpc>
                <a:spcPct val="110000"/>
              </a:lnSpc>
              <a:spcBef>
                <a:spcPts val="0"/>
              </a:spcBef>
              <a:spcAft>
                <a:spcPts val="0"/>
              </a:spcAft>
              <a:buNone/>
            </a:pPr>
            <a:r>
              <a:rPr lang="en-US" b="1" kern="100" dirty="0">
                <a:solidFill>
                  <a:srgbClr val="4C483D"/>
                </a:solidFill>
                <a:effectLst/>
                <a:latin typeface="Garamond" panose="02020404030301010803" pitchFamily="18" charset="0"/>
                <a:ea typeface="Garamond" panose="02020404030301010803" pitchFamily="18" charset="0"/>
                <a:cs typeface="Times New Roman" panose="02020603050405020304" pitchFamily="18" charset="0"/>
              </a:rPr>
              <a:t> </a:t>
            </a:r>
            <a:r>
              <a:rPr lang="en-US" sz="2400" b="1" dirty="0">
                <a:solidFill>
                  <a:schemeClr val="tx2"/>
                </a:solidFill>
                <a:effectLst/>
                <a:latin typeface="+mj-lt"/>
                <a:ea typeface="Garamond" panose="02020404030301010803" pitchFamily="18" charset="0"/>
                <a:cs typeface="Times New Roman" panose="02020603050405020304" pitchFamily="18" charset="0"/>
              </a:rPr>
              <a:t>Provides support for people in every campus building by creating a network of knowledgeable people who can assist those around them by:</a:t>
            </a:r>
          </a:p>
          <a:p>
            <a:r>
              <a:rPr lang="en-US" sz="2400" b="1" dirty="0">
                <a:solidFill>
                  <a:schemeClr val="tx2"/>
                </a:solidFill>
                <a:effectLst/>
                <a:latin typeface="+mj-lt"/>
                <a:ea typeface="Garamond" panose="02020404030301010803" pitchFamily="18" charset="0"/>
                <a:cs typeface="Times New Roman" panose="02020603050405020304" pitchFamily="18" charset="0"/>
              </a:rPr>
              <a:t>sharing resources </a:t>
            </a:r>
          </a:p>
          <a:p>
            <a:r>
              <a:rPr lang="en-US" sz="2400" b="1" dirty="0">
                <a:solidFill>
                  <a:schemeClr val="tx2"/>
                </a:solidFill>
                <a:effectLst/>
                <a:latin typeface="+mj-lt"/>
                <a:ea typeface="Garamond" panose="02020404030301010803" pitchFamily="18" charset="0"/>
                <a:cs typeface="Times New Roman" panose="02020603050405020304" pitchFamily="18" charset="0"/>
              </a:rPr>
              <a:t>promoting training </a:t>
            </a:r>
          </a:p>
          <a:p>
            <a:pPr marL="0" indent="0">
              <a:buNone/>
            </a:pPr>
            <a:endParaRPr lang="en-US" sz="2000" b="1" dirty="0">
              <a:effectLst/>
              <a:latin typeface="Garamond" panose="02020404030301010803" pitchFamily="18" charset="0"/>
              <a:ea typeface="Garamond" panose="02020404030301010803" pitchFamily="18" charset="0"/>
              <a:cs typeface="Times New Roman" panose="02020603050405020304" pitchFamily="18" charset="0"/>
            </a:endParaRPr>
          </a:p>
          <a:p>
            <a:endParaRPr lang="en-US" sz="2000" b="1" dirty="0">
              <a:effectLst/>
              <a:latin typeface="Garamond" panose="02020404030301010803" pitchFamily="18" charset="0"/>
              <a:ea typeface="Garamond" panose="02020404030301010803"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a:off x="6256070" y="2169490"/>
            <a:ext cx="3931920" cy="2020591"/>
          </a:xfrm>
          <a:prstGeom prst="rect">
            <a:avLst/>
          </a:prstGeom>
        </p:spPr>
      </p:pic>
      <p:pic>
        <p:nvPicPr>
          <p:cNvPr id="9" name="Picture 8" descr="A picture containing text, electronics&#10;&#10;Description automatically generated">
            <a:extLst>
              <a:ext uri="{FF2B5EF4-FFF2-40B4-BE49-F238E27FC236}">
                <a16:creationId xmlns:a16="http://schemas.microsoft.com/office/drawing/2014/main" id="{102C59A8-A517-C789-16C2-5CF78ECEB2D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998270" y="3146156"/>
            <a:ext cx="3931920" cy="2532550"/>
          </a:xfrm>
          <a:prstGeom prst="rect">
            <a:avLst/>
          </a:prstGeom>
        </p:spPr>
      </p:pic>
      <p:sp>
        <p:nvSpPr>
          <p:cNvPr id="11" name="TextBox 10">
            <a:extLst>
              <a:ext uri="{FF2B5EF4-FFF2-40B4-BE49-F238E27FC236}">
                <a16:creationId xmlns:a16="http://schemas.microsoft.com/office/drawing/2014/main" id="{ECCE2FDD-0812-5E8C-3AC1-2DC8387D9F63}"/>
              </a:ext>
            </a:extLst>
          </p:cNvPr>
          <p:cNvSpPr txBox="1"/>
          <p:nvPr/>
        </p:nvSpPr>
        <p:spPr>
          <a:xfrm>
            <a:off x="367323" y="8547934"/>
            <a:ext cx="3931920" cy="230832"/>
          </a:xfrm>
          <a:prstGeom prst="rect">
            <a:avLst/>
          </a:prstGeom>
          <a:noFill/>
        </p:spPr>
        <p:txBody>
          <a:bodyPr wrap="square" rtlCol="0">
            <a:spAutoFit/>
          </a:bodyPr>
          <a:lstStyle/>
          <a:p>
            <a:r>
              <a:rPr lang="en-US" sz="900">
                <a:hlinkClick r:id="rId6" tooltip="https://maken.wikiwijs.nl/70553/1KGT_Emergency_phone_call"/>
              </a:rPr>
              <a:t>This Photo</a:t>
            </a:r>
            <a:r>
              <a:rPr lang="en-US" sz="900"/>
              <a:t> by Unknown Author is licensed under </a:t>
            </a:r>
            <a:r>
              <a:rPr lang="en-US" sz="900">
                <a:hlinkClick r:id="rId7" tooltip="https://creativecommons.org/licenses/by/3.0/"/>
              </a:rPr>
              <a:t>CC BY</a:t>
            </a:r>
            <a:endParaRPr lang="en-US" sz="900"/>
          </a:p>
        </p:txBody>
      </p:sp>
      <p:sp>
        <p:nvSpPr>
          <p:cNvPr id="15" name="TextBox 14">
            <a:extLst>
              <a:ext uri="{FF2B5EF4-FFF2-40B4-BE49-F238E27FC236}">
                <a16:creationId xmlns:a16="http://schemas.microsoft.com/office/drawing/2014/main" id="{3462635C-1E6E-48ED-4B35-83DFA9F67C0C}"/>
              </a:ext>
            </a:extLst>
          </p:cNvPr>
          <p:cNvSpPr txBox="1"/>
          <p:nvPr/>
        </p:nvSpPr>
        <p:spPr>
          <a:xfrm>
            <a:off x="5567845" y="4478377"/>
            <a:ext cx="5625885" cy="1200329"/>
          </a:xfrm>
          <a:prstGeom prst="rect">
            <a:avLst/>
          </a:prstGeom>
          <a:noFill/>
        </p:spPr>
        <p:txBody>
          <a:bodyPr wrap="square">
            <a:spAutoFit/>
          </a:bodyPr>
          <a:lstStyle/>
          <a:p>
            <a:pPr marL="285750" indent="-285750">
              <a:buFont typeface="Arial" panose="020B0604020202020204" pitchFamily="34" charset="0"/>
              <a:buChar char="•"/>
            </a:pPr>
            <a:r>
              <a:rPr lang="en-US" sz="2400" b="1" dirty="0">
                <a:solidFill>
                  <a:schemeClr val="tx2"/>
                </a:solidFill>
                <a:effectLst/>
                <a:latin typeface="+mj-lt"/>
                <a:ea typeface="Garamond" panose="02020404030301010803" pitchFamily="18" charset="0"/>
                <a:cs typeface="Times New Roman" panose="02020603050405020304" pitchFamily="18" charset="0"/>
              </a:rPr>
              <a:t>contacting the appropriate authorities in situations that may impact their  building(s).</a:t>
            </a:r>
            <a:endParaRPr lang="en-US" sz="2400" b="1" dirty="0">
              <a:solidFill>
                <a:schemeClr val="tx2"/>
              </a:solidFill>
              <a:latin typeface="+mj-lt"/>
            </a:endParaRPr>
          </a:p>
        </p:txBody>
      </p:sp>
    </p:spTree>
    <p:extLst>
      <p:ext uri="{BB962C8B-B14F-4D97-AF65-F5344CB8AC3E}">
        <p14:creationId xmlns:p14="http://schemas.microsoft.com/office/powerpoint/2010/main" val="2218782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a BRC do?</a:t>
            </a:r>
          </a:p>
        </p:txBody>
      </p:sp>
      <p:sp>
        <p:nvSpPr>
          <p:cNvPr id="3" name="Content Placeholder 2"/>
          <p:cNvSpPr>
            <a:spLocks noGrp="1"/>
          </p:cNvSpPr>
          <p:nvPr>
            <p:ph idx="1"/>
          </p:nvPr>
        </p:nvSpPr>
        <p:spPr/>
        <p:txBody>
          <a:bodyPr>
            <a:normAutofit lnSpcReduction="10000"/>
          </a:bodyPr>
          <a:lstStyle/>
          <a:p>
            <a:pPr marL="342900" marR="55880" lvl="0" indent="-342900">
              <a:lnSpc>
                <a:spcPct val="90000"/>
              </a:lnSpc>
              <a:spcBef>
                <a:spcPts val="0"/>
              </a:spcBef>
              <a:buFont typeface="+mj-lt"/>
              <a:buAutoNum type="arabicPeriod"/>
            </a:pPr>
            <a:r>
              <a:rPr lang="en-US" sz="2200" b="1" kern="100" dirty="0">
                <a:solidFill>
                  <a:schemeClr val="tx2"/>
                </a:solidFill>
                <a:latin typeface="Garamond" panose="02020404030301010803" pitchFamily="18" charset="0"/>
                <a:ea typeface="Times New Roman" panose="02020603050405020304" pitchFamily="18" charset="0"/>
                <a:cs typeface="Garamond" panose="02020404030301010803" pitchFamily="18" charset="0"/>
              </a:rPr>
              <a:t>Serve as p</a:t>
            </a:r>
            <a:r>
              <a:rPr lang="en-US" sz="2200" b="1" kern="100" dirty="0">
                <a:solidFill>
                  <a:schemeClr val="tx2"/>
                </a:solidFill>
                <a:effectLst/>
                <a:latin typeface="Garamond" panose="02020404030301010803" pitchFamily="18" charset="0"/>
                <a:ea typeface="Times New Roman" panose="02020603050405020304" pitchFamily="18" charset="0"/>
                <a:cs typeface="Garamond" panose="02020404030301010803" pitchFamily="18" charset="0"/>
              </a:rPr>
              <a:t>rimary Point of Contact to facilitate communication between building occupants and service providers by:</a:t>
            </a:r>
          </a:p>
          <a:p>
            <a:pPr marL="742950" marR="174625" lvl="1" indent="-285750">
              <a:lnSpc>
                <a:spcPct val="90000"/>
              </a:lnSpc>
              <a:spcBef>
                <a:spcPts val="0"/>
              </a:spcBef>
              <a:buFont typeface="+mj-lt"/>
              <a:buAutoNum type="alphaLcPeriod"/>
            </a:pPr>
            <a:r>
              <a:rPr lang="en-US" sz="2200" b="1" kern="100" dirty="0">
                <a:solidFill>
                  <a:schemeClr val="tx2"/>
                </a:solidFill>
                <a:effectLst/>
                <a:latin typeface="Garamond" panose="02020404030301010803" pitchFamily="18" charset="0"/>
                <a:ea typeface="Times New Roman" panose="02020603050405020304" pitchFamily="18" charset="0"/>
                <a:cs typeface="Garamond" panose="02020404030301010803" pitchFamily="18" charset="0"/>
              </a:rPr>
              <a:t>Posting information on emergency procedures and contact information</a:t>
            </a:r>
            <a:endParaRPr lang="en-US" sz="2200" b="1" kern="100" dirty="0">
              <a:solidFill>
                <a:schemeClr val="tx2"/>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742950" marR="174625" lvl="1" indent="-285750">
              <a:lnSpc>
                <a:spcPct val="90000"/>
              </a:lnSpc>
              <a:spcBef>
                <a:spcPts val="0"/>
              </a:spcBef>
              <a:buFont typeface="+mj-lt"/>
              <a:buAutoNum type="alphaLcPeriod"/>
            </a:pPr>
            <a:r>
              <a:rPr lang="en-US" sz="2200" b="1" kern="100" dirty="0">
                <a:solidFill>
                  <a:schemeClr val="tx2"/>
                </a:solidFill>
                <a:effectLst/>
                <a:latin typeface="Garamond" panose="02020404030301010803" pitchFamily="18" charset="0"/>
                <a:ea typeface="Times New Roman" panose="02020603050405020304" pitchFamily="18" charset="0"/>
                <a:cs typeface="Times New Roman" panose="02020603050405020304" pitchFamily="18" charset="0"/>
              </a:rPr>
              <a:t>Assisting with the annual property survey for insurance assessment</a:t>
            </a:r>
            <a:endParaRPr lang="en-US" sz="2200" b="1" kern="100" dirty="0">
              <a:solidFill>
                <a:schemeClr val="tx2"/>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742950" marR="174625" lvl="1" indent="-285750">
              <a:lnSpc>
                <a:spcPct val="90000"/>
              </a:lnSpc>
              <a:spcBef>
                <a:spcPts val="0"/>
              </a:spcBef>
              <a:buFont typeface="+mj-lt"/>
              <a:buAutoNum type="alphaLcPeriod"/>
            </a:pPr>
            <a:r>
              <a:rPr lang="en-US" sz="2200" b="1" kern="100" dirty="0">
                <a:solidFill>
                  <a:schemeClr val="tx2"/>
                </a:solidFill>
                <a:effectLst/>
                <a:latin typeface="Garamond" panose="02020404030301010803" pitchFamily="18" charset="0"/>
                <a:ea typeface="Times New Roman" panose="02020603050405020304" pitchFamily="18" charset="0"/>
                <a:cs typeface="Garamond" panose="02020404030301010803" pitchFamily="18" charset="0"/>
              </a:rPr>
              <a:t>Coordinating and/or requesting drills/trainings (30-day advance notice)</a:t>
            </a:r>
          </a:p>
          <a:p>
            <a:pPr marL="457200" marR="174625" lvl="1" indent="0">
              <a:lnSpc>
                <a:spcPct val="90000"/>
              </a:lnSpc>
              <a:spcBef>
                <a:spcPts val="0"/>
              </a:spcBef>
              <a:buNone/>
            </a:pPr>
            <a:endParaRPr lang="en-US" sz="2200" b="1" kern="100" dirty="0">
              <a:solidFill>
                <a:schemeClr val="tx2"/>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342900" marR="174625" lvl="0" indent="-342900">
              <a:lnSpc>
                <a:spcPct val="90000"/>
              </a:lnSpc>
              <a:spcBef>
                <a:spcPts val="0"/>
              </a:spcBef>
              <a:spcAft>
                <a:spcPts val="0"/>
              </a:spcAft>
              <a:buFont typeface="+mj-lt"/>
              <a:buAutoNum type="arabicPeriod"/>
            </a:pPr>
            <a:r>
              <a:rPr lang="en-US" sz="2200" b="1" kern="100" dirty="0">
                <a:solidFill>
                  <a:schemeClr val="tx2"/>
                </a:solidFill>
                <a:effectLst/>
                <a:latin typeface="Garamond" panose="02020404030301010803" pitchFamily="18" charset="0"/>
                <a:ea typeface="Times New Roman" panose="02020603050405020304" pitchFamily="18" charset="0"/>
                <a:cs typeface="Garamond" panose="02020404030301010803" pitchFamily="18" charset="0"/>
              </a:rPr>
              <a:t>Identify, report and monitor:</a:t>
            </a:r>
          </a:p>
          <a:p>
            <a:pPr marL="742950" marR="174625" lvl="1" indent="-285750">
              <a:lnSpc>
                <a:spcPct val="90000"/>
              </a:lnSpc>
              <a:spcBef>
                <a:spcPts val="0"/>
              </a:spcBef>
              <a:spcAft>
                <a:spcPts val="0"/>
              </a:spcAft>
              <a:buFont typeface="+mj-lt"/>
              <a:buAutoNum type="alphaLcPeriod"/>
            </a:pPr>
            <a:r>
              <a:rPr lang="en-US" sz="2200" b="1" kern="100" dirty="0">
                <a:solidFill>
                  <a:schemeClr val="tx2"/>
                </a:solidFill>
                <a:effectLst/>
                <a:latin typeface="Garamond" panose="02020404030301010803" pitchFamily="18" charset="0"/>
                <a:ea typeface="Times New Roman" panose="02020603050405020304" pitchFamily="18" charset="0"/>
                <a:cs typeface="Garamond" panose="02020404030301010803" pitchFamily="18" charset="0"/>
              </a:rPr>
              <a:t>Problems within and around the building (power outages, flooding, repairs, building access needs, etc.)</a:t>
            </a:r>
            <a:endParaRPr lang="en-US" sz="2200" b="1" kern="100" dirty="0">
              <a:solidFill>
                <a:schemeClr val="tx2"/>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742950" marR="174625" lvl="1" indent="-285750">
              <a:lnSpc>
                <a:spcPct val="90000"/>
              </a:lnSpc>
              <a:spcBef>
                <a:spcPts val="0"/>
              </a:spcBef>
              <a:spcAft>
                <a:spcPts val="0"/>
              </a:spcAft>
              <a:buFont typeface="+mj-lt"/>
              <a:buAutoNum type="alphaLcPeriod"/>
            </a:pPr>
            <a:r>
              <a:rPr lang="en-US" sz="2200" b="1" kern="100" dirty="0">
                <a:solidFill>
                  <a:schemeClr val="tx2"/>
                </a:solidFill>
                <a:effectLst/>
                <a:latin typeface="Garamond" panose="02020404030301010803" pitchFamily="18" charset="0"/>
                <a:ea typeface="Times New Roman" panose="02020603050405020304" pitchFamily="18" charset="0"/>
                <a:cs typeface="Garamond" panose="02020404030301010803" pitchFamily="18" charset="0"/>
              </a:rPr>
              <a:t>Safety hazards (blocked exits, dark hallways, water leaks, and EXIT signs that are not illuminated, etc.)</a:t>
            </a:r>
            <a:endParaRPr lang="en-US" sz="2200" b="1" kern="100" dirty="0">
              <a:solidFill>
                <a:schemeClr val="tx2"/>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742950" marR="174625" lvl="1" indent="-285750">
              <a:lnSpc>
                <a:spcPct val="90000"/>
              </a:lnSpc>
              <a:spcBef>
                <a:spcPts val="0"/>
              </a:spcBef>
              <a:spcAft>
                <a:spcPts val="0"/>
              </a:spcAft>
              <a:buFont typeface="+mj-lt"/>
              <a:buAutoNum type="alphaLcPeriod"/>
            </a:pPr>
            <a:r>
              <a:rPr lang="en-US" sz="2200" b="1" kern="100" dirty="0">
                <a:solidFill>
                  <a:schemeClr val="tx2"/>
                </a:solidFill>
                <a:effectLst/>
                <a:latin typeface="Garamond" panose="02020404030301010803" pitchFamily="18" charset="0"/>
                <a:ea typeface="Times New Roman" panose="02020603050405020304" pitchFamily="18" charset="0"/>
                <a:cs typeface="Times New Roman" panose="02020603050405020304" pitchFamily="18" charset="0"/>
              </a:rPr>
              <a:t>Damage that results in or from property claims</a:t>
            </a:r>
          </a:p>
          <a:p>
            <a:pPr marL="457200" marR="174625" lvl="1" indent="0">
              <a:lnSpc>
                <a:spcPct val="90000"/>
              </a:lnSpc>
              <a:spcBef>
                <a:spcPts val="0"/>
              </a:spcBef>
              <a:spcAft>
                <a:spcPts val="0"/>
              </a:spcAft>
              <a:buNone/>
            </a:pPr>
            <a:endParaRPr lang="en-US" sz="2200" b="1" kern="100" dirty="0">
              <a:solidFill>
                <a:schemeClr val="tx2"/>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342900" marR="174625" lvl="0" indent="-342900">
              <a:lnSpc>
                <a:spcPct val="90000"/>
              </a:lnSpc>
              <a:spcBef>
                <a:spcPts val="0"/>
              </a:spcBef>
              <a:spcAft>
                <a:spcPts val="0"/>
              </a:spcAft>
              <a:buFont typeface="+mj-lt"/>
              <a:buAutoNum type="arabicPeriod"/>
            </a:pPr>
            <a:r>
              <a:rPr lang="en-US" sz="2200" b="1" kern="100" dirty="0">
                <a:solidFill>
                  <a:schemeClr val="tx2"/>
                </a:solidFill>
                <a:effectLst/>
                <a:latin typeface="Garamond" panose="02020404030301010803" pitchFamily="18" charset="0"/>
                <a:ea typeface="Times New Roman" panose="02020603050405020304" pitchFamily="18" charset="0"/>
                <a:cs typeface="Garamond" panose="02020404030301010803" pitchFamily="18" charset="0"/>
              </a:rPr>
              <a:t>Retain copies of building floor plans</a:t>
            </a:r>
          </a:p>
          <a:p>
            <a:pPr marL="342900" marR="174625" lvl="0" indent="-342900">
              <a:lnSpc>
                <a:spcPct val="90000"/>
              </a:lnSpc>
              <a:spcBef>
                <a:spcPts val="0"/>
              </a:spcBef>
              <a:spcAft>
                <a:spcPts val="0"/>
              </a:spcAft>
              <a:buFont typeface="+mj-lt"/>
              <a:buAutoNum type="arabicPeriod"/>
            </a:pPr>
            <a:endParaRPr lang="en-US" sz="2200" b="1" kern="100" dirty="0">
              <a:solidFill>
                <a:schemeClr val="tx2"/>
              </a:solidFill>
              <a:latin typeface="Garamond" panose="02020404030301010803" pitchFamily="18" charset="0"/>
              <a:ea typeface="Times New Roman" panose="02020603050405020304" pitchFamily="18" charset="0"/>
              <a:cs typeface="Garamond" panose="02020404030301010803" pitchFamily="18" charset="0"/>
            </a:endParaRPr>
          </a:p>
          <a:p>
            <a:pPr marL="342900" marR="174625" indent="-342900">
              <a:spcBef>
                <a:spcPts val="0"/>
              </a:spcBef>
              <a:buFont typeface="+mj-lt"/>
              <a:buAutoNum type="arabicPeriod"/>
            </a:pPr>
            <a:r>
              <a:rPr lang="en-US" sz="2200" b="1" dirty="0">
                <a:solidFill>
                  <a:schemeClr val="tx2"/>
                </a:solidFill>
                <a:effectLst/>
                <a:latin typeface="Garamond" panose="02020404030301010803" pitchFamily="18" charset="0"/>
                <a:ea typeface="Times New Roman" panose="02020603050405020304" pitchFamily="18" charset="0"/>
                <a:cs typeface="Garamond" panose="02020404030301010803" pitchFamily="18" charset="0"/>
              </a:rPr>
              <a:t>Notify emergency personnel of building occupants that need assistance or hazardous materials within the building</a:t>
            </a:r>
          </a:p>
          <a:p>
            <a:pPr marL="342900" marR="174625" lvl="0" indent="-342900">
              <a:lnSpc>
                <a:spcPct val="90000"/>
              </a:lnSpc>
              <a:spcBef>
                <a:spcPts val="0"/>
              </a:spcBef>
              <a:spcAft>
                <a:spcPts val="0"/>
              </a:spcAft>
              <a:buFont typeface="+mj-lt"/>
              <a:buAutoNum type="arabicPeriod"/>
            </a:pPr>
            <a:endParaRPr lang="en-US" sz="2200" b="1" kern="100" dirty="0">
              <a:solidFill>
                <a:schemeClr val="tx2"/>
              </a:solidFill>
              <a:effectLst/>
              <a:latin typeface="Garamond" panose="02020404030301010803" pitchFamily="18" charset="0"/>
              <a:ea typeface="Times New Roman" panose="02020603050405020304" pitchFamily="18" charset="0"/>
              <a:cs typeface="Garamond" panose="02020404030301010803" pitchFamily="18" charset="0"/>
            </a:endParaRPr>
          </a:p>
          <a:p>
            <a:pPr marL="0" indent="0">
              <a:buNone/>
            </a:pPr>
            <a:endParaRPr lang="en-US" dirty="0"/>
          </a:p>
        </p:txBody>
      </p:sp>
    </p:spTree>
    <p:extLst>
      <p:ext uri="{BB962C8B-B14F-4D97-AF65-F5344CB8AC3E}">
        <p14:creationId xmlns:p14="http://schemas.microsoft.com/office/powerpoint/2010/main" val="3499927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A2D96-FD9F-43B8-BEBF-85A17C817E43}"/>
              </a:ext>
            </a:extLst>
          </p:cNvPr>
          <p:cNvSpPr>
            <a:spLocks noGrp="1"/>
          </p:cNvSpPr>
          <p:nvPr>
            <p:ph type="title"/>
          </p:nvPr>
        </p:nvSpPr>
        <p:spPr/>
        <p:txBody>
          <a:bodyPr/>
          <a:lstStyle/>
          <a:p>
            <a:r>
              <a:rPr lang="en-US" dirty="0"/>
              <a:t>What a BRC does not do</a:t>
            </a:r>
          </a:p>
        </p:txBody>
      </p:sp>
      <p:sp>
        <p:nvSpPr>
          <p:cNvPr id="3" name="Content Placeholder 2">
            <a:extLst>
              <a:ext uri="{FF2B5EF4-FFF2-40B4-BE49-F238E27FC236}">
                <a16:creationId xmlns:a16="http://schemas.microsoft.com/office/drawing/2014/main" id="{055DF642-CD8E-4E25-9FF2-822B3483453A}"/>
              </a:ext>
            </a:extLst>
          </p:cNvPr>
          <p:cNvSpPr>
            <a:spLocks noGrp="1"/>
          </p:cNvSpPr>
          <p:nvPr>
            <p:ph idx="1"/>
          </p:nvPr>
        </p:nvSpPr>
        <p:spPr>
          <a:xfrm>
            <a:off x="367323" y="1735810"/>
            <a:ext cx="7164853" cy="2420815"/>
          </a:xfrm>
        </p:spPr>
        <p:txBody>
          <a:bodyPr>
            <a:normAutofit lnSpcReduction="10000"/>
          </a:bodyPr>
          <a:lstStyle/>
          <a:p>
            <a:pPr marL="0" marR="174625" lvl="0" indent="0">
              <a:lnSpc>
                <a:spcPct val="90000"/>
              </a:lnSpc>
              <a:spcBef>
                <a:spcPts val="0"/>
              </a:spcBef>
              <a:spcAft>
                <a:spcPts val="1200"/>
              </a:spcAft>
              <a:buNone/>
            </a:pPr>
            <a:r>
              <a:rPr lang="en-US" sz="3600" b="1" kern="100" dirty="0">
                <a:solidFill>
                  <a:schemeClr val="tx2"/>
                </a:solidFill>
                <a:effectLst/>
                <a:latin typeface="Garamond" panose="02020404030301010803" pitchFamily="18" charset="0"/>
                <a:ea typeface="Times New Roman" panose="02020603050405020304" pitchFamily="18" charset="0"/>
                <a:cs typeface="Garamond" panose="02020404030301010803" pitchFamily="18" charset="0"/>
              </a:rPr>
              <a:t>BRCs are NOT required to:</a:t>
            </a:r>
          </a:p>
          <a:p>
            <a:pPr marL="742950" marR="174625" lvl="1" indent="-285750">
              <a:lnSpc>
                <a:spcPct val="90000"/>
              </a:lnSpc>
              <a:spcBef>
                <a:spcPts val="0"/>
              </a:spcBef>
              <a:spcAft>
                <a:spcPts val="1200"/>
              </a:spcAft>
              <a:buFont typeface="+mj-lt"/>
              <a:buAutoNum type="alphaLcPeriod"/>
            </a:pPr>
            <a:r>
              <a:rPr lang="en-US" sz="3200" b="1" kern="100" dirty="0">
                <a:solidFill>
                  <a:schemeClr val="tx2"/>
                </a:solidFill>
                <a:effectLst/>
                <a:latin typeface="Garamond" panose="02020404030301010803" pitchFamily="18" charset="0"/>
                <a:ea typeface="Times New Roman" panose="02020603050405020304" pitchFamily="18" charset="0"/>
                <a:cs typeface="Garamond" panose="02020404030301010803" pitchFamily="18" charset="0"/>
              </a:rPr>
              <a:t>  Move anything</a:t>
            </a:r>
            <a:endParaRPr lang="en-US" sz="3200" b="1" kern="100" dirty="0">
              <a:solidFill>
                <a:schemeClr val="tx2"/>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742950" marR="174625" lvl="1" indent="-285750">
              <a:lnSpc>
                <a:spcPct val="90000"/>
              </a:lnSpc>
              <a:spcBef>
                <a:spcPts val="0"/>
              </a:spcBef>
              <a:spcAft>
                <a:spcPts val="1200"/>
              </a:spcAft>
              <a:buFont typeface="+mj-lt"/>
              <a:buAutoNum type="alphaLcPeriod"/>
            </a:pPr>
            <a:r>
              <a:rPr lang="en-US" sz="3200" b="1" kern="100" dirty="0">
                <a:solidFill>
                  <a:schemeClr val="tx2"/>
                </a:solidFill>
                <a:effectLst/>
                <a:latin typeface="Garamond" panose="02020404030301010803" pitchFamily="18" charset="0"/>
                <a:ea typeface="Times New Roman" panose="02020603050405020304" pitchFamily="18" charset="0"/>
                <a:cs typeface="Garamond" panose="02020404030301010803" pitchFamily="18" charset="0"/>
              </a:rPr>
              <a:t>  Put themselves in danger</a:t>
            </a:r>
            <a:endParaRPr lang="en-US" sz="3200" b="1" kern="100" dirty="0">
              <a:solidFill>
                <a:schemeClr val="tx2"/>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742950" marR="174625" lvl="1" indent="-285750">
              <a:lnSpc>
                <a:spcPct val="90000"/>
              </a:lnSpc>
              <a:spcBef>
                <a:spcPts val="0"/>
              </a:spcBef>
              <a:spcAft>
                <a:spcPts val="1200"/>
              </a:spcAft>
              <a:buFont typeface="+mj-lt"/>
              <a:buAutoNum type="alphaLcPeriod"/>
            </a:pPr>
            <a:r>
              <a:rPr lang="en-US" sz="3200" b="1" kern="100" dirty="0">
                <a:solidFill>
                  <a:schemeClr val="tx2"/>
                </a:solidFill>
                <a:effectLst/>
                <a:latin typeface="Garamond" panose="02020404030301010803" pitchFamily="18" charset="0"/>
                <a:ea typeface="Times New Roman" panose="02020603050405020304" pitchFamily="18" charset="0"/>
                <a:cs typeface="Garamond" panose="02020404030301010803" pitchFamily="18" charset="0"/>
              </a:rPr>
              <a:t>  Search buildings in an emergency</a:t>
            </a:r>
            <a:endParaRPr lang="en-US" sz="3200" b="1" kern="100" dirty="0">
              <a:solidFill>
                <a:schemeClr val="tx2"/>
              </a:solidFill>
              <a:effectLst/>
              <a:latin typeface="Century Gothic" panose="020B0502020202020204" pitchFamily="34" charset="0"/>
              <a:ea typeface="Times New Roman" panose="02020603050405020304" pitchFamily="18" charset="0"/>
              <a:cs typeface="Times New Roman" panose="02020603050405020304" pitchFamily="18" charset="0"/>
            </a:endParaRPr>
          </a:p>
          <a:p>
            <a:endParaRPr lang="en-US" dirty="0"/>
          </a:p>
        </p:txBody>
      </p:sp>
      <p:pic>
        <p:nvPicPr>
          <p:cNvPr id="24" name="Picture 23" descr="A picture containing dark&#10;&#10;Description automatically generated">
            <a:extLst>
              <a:ext uri="{FF2B5EF4-FFF2-40B4-BE49-F238E27FC236}">
                <a16:creationId xmlns:a16="http://schemas.microsoft.com/office/drawing/2014/main" id="{C45211E5-1AD3-5A37-0653-A071465FB14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252677" y="591989"/>
            <a:ext cx="4572000" cy="4572000"/>
          </a:xfrm>
          <a:prstGeom prst="rect">
            <a:avLst/>
          </a:prstGeom>
        </p:spPr>
      </p:pic>
      <p:sp>
        <p:nvSpPr>
          <p:cNvPr id="25" name="TextBox 24">
            <a:extLst>
              <a:ext uri="{FF2B5EF4-FFF2-40B4-BE49-F238E27FC236}">
                <a16:creationId xmlns:a16="http://schemas.microsoft.com/office/drawing/2014/main" id="{C8845DDE-8F24-E565-9813-E35A96C2D413}"/>
              </a:ext>
            </a:extLst>
          </p:cNvPr>
          <p:cNvSpPr txBox="1"/>
          <p:nvPr/>
        </p:nvSpPr>
        <p:spPr>
          <a:xfrm>
            <a:off x="7190154" y="5048573"/>
            <a:ext cx="4572000" cy="230832"/>
          </a:xfrm>
          <a:prstGeom prst="rect">
            <a:avLst/>
          </a:prstGeom>
          <a:noFill/>
        </p:spPr>
        <p:txBody>
          <a:bodyPr wrap="square" rtlCol="0">
            <a:spAutoFit/>
          </a:bodyPr>
          <a:lstStyle/>
          <a:p>
            <a:r>
              <a:rPr lang="en-US" sz="900">
                <a:hlinkClick r:id="rId3" tooltip="https://blog.libero.it/MISTEROPAGANO/view.php"/>
              </a:rPr>
              <a:t>This Photo</a:t>
            </a:r>
            <a:r>
              <a:rPr lang="en-US" sz="900"/>
              <a:t> by Unknown Author is licensed under </a:t>
            </a:r>
            <a:r>
              <a:rPr lang="en-US" sz="900">
                <a:hlinkClick r:id="rId4" tooltip="https://creativecommons.org/licenses/by-nc-nd/3.0/"/>
              </a:rPr>
              <a:t>CC BY-NC-ND</a:t>
            </a:r>
            <a:endParaRPr lang="en-US" sz="900"/>
          </a:p>
        </p:txBody>
      </p:sp>
    </p:spTree>
    <p:extLst>
      <p:ext uri="{BB962C8B-B14F-4D97-AF65-F5344CB8AC3E}">
        <p14:creationId xmlns:p14="http://schemas.microsoft.com/office/powerpoint/2010/main" val="4106109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 Resources on your team!</a:t>
            </a:r>
          </a:p>
        </p:txBody>
      </p:sp>
      <p:sp>
        <p:nvSpPr>
          <p:cNvPr id="3" name="Content Placeholder 2"/>
          <p:cNvSpPr>
            <a:spLocks noGrp="1"/>
          </p:cNvSpPr>
          <p:nvPr>
            <p:ph idx="1"/>
          </p:nvPr>
        </p:nvSpPr>
        <p:spPr>
          <a:xfrm>
            <a:off x="838200" y="1008185"/>
            <a:ext cx="6910953" cy="4876799"/>
          </a:xfrm>
        </p:spPr>
        <p:txBody>
          <a:bodyPr>
            <a:normAutofit fontScale="92500" lnSpcReduction="10000"/>
          </a:bodyPr>
          <a:lstStyle/>
          <a:p>
            <a:r>
              <a:rPr lang="en-US" dirty="0">
                <a:solidFill>
                  <a:schemeClr val="tx2"/>
                </a:solidFill>
              </a:rPr>
              <a:t>Fire Marshal</a:t>
            </a:r>
          </a:p>
          <a:p>
            <a:r>
              <a:rPr lang="en-US" dirty="0">
                <a:solidFill>
                  <a:schemeClr val="tx2"/>
                </a:solidFill>
              </a:rPr>
              <a:t>Campus Safety</a:t>
            </a:r>
          </a:p>
          <a:p>
            <a:r>
              <a:rPr lang="en-US" dirty="0">
                <a:solidFill>
                  <a:schemeClr val="tx2"/>
                </a:solidFill>
              </a:rPr>
              <a:t>Facilities Management</a:t>
            </a:r>
          </a:p>
          <a:p>
            <a:r>
              <a:rPr lang="en-US" dirty="0">
                <a:solidFill>
                  <a:schemeClr val="tx2"/>
                </a:solidFill>
              </a:rPr>
              <a:t>Environmental Health and Safety</a:t>
            </a:r>
          </a:p>
          <a:p>
            <a:r>
              <a:rPr lang="en-US" dirty="0">
                <a:solidFill>
                  <a:schemeClr val="tx2"/>
                </a:solidFill>
              </a:rPr>
              <a:t>OU PD</a:t>
            </a:r>
          </a:p>
          <a:p>
            <a:r>
              <a:rPr lang="en-US" dirty="0">
                <a:solidFill>
                  <a:schemeClr val="tx2"/>
                </a:solidFill>
              </a:rPr>
              <a:t>Behavior Intervention Team (BIT)</a:t>
            </a:r>
          </a:p>
          <a:p>
            <a:r>
              <a:rPr lang="en-US" dirty="0">
                <a:solidFill>
                  <a:schemeClr val="tx2"/>
                </a:solidFill>
              </a:rPr>
              <a:t>OU IT</a:t>
            </a:r>
          </a:p>
          <a:p>
            <a:r>
              <a:rPr lang="en-US" dirty="0">
                <a:solidFill>
                  <a:schemeClr val="tx2"/>
                </a:solidFill>
              </a:rPr>
              <a:t>Space Management</a:t>
            </a:r>
          </a:p>
          <a:p>
            <a:r>
              <a:rPr lang="en-US" dirty="0">
                <a:solidFill>
                  <a:schemeClr val="tx2"/>
                </a:solidFill>
              </a:rPr>
              <a:t>Architectural and Engineering Services</a:t>
            </a:r>
          </a:p>
          <a:p>
            <a:r>
              <a:rPr lang="en-US" dirty="0">
                <a:solidFill>
                  <a:schemeClr val="tx2"/>
                </a:solidFill>
              </a:rPr>
              <a:t>OU Advocates</a:t>
            </a:r>
          </a:p>
          <a:p>
            <a:r>
              <a:rPr lang="en-US" dirty="0">
                <a:solidFill>
                  <a:schemeClr val="tx2"/>
                </a:solidFill>
              </a:rPr>
              <a:t>Enterprise Risk Management</a:t>
            </a:r>
          </a:p>
          <a:p>
            <a:endParaRPr lang="en-US" dirty="0"/>
          </a:p>
        </p:txBody>
      </p:sp>
      <p:pic>
        <p:nvPicPr>
          <p:cNvPr id="11" name="Picture 10">
            <a:extLst>
              <a:ext uri="{FF2B5EF4-FFF2-40B4-BE49-F238E27FC236}">
                <a16:creationId xmlns:a16="http://schemas.microsoft.com/office/drawing/2014/main" id="{6BCE2E46-62D7-223B-0D7C-107EA2E8578F}"/>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a:off x="7636920" y="1409021"/>
            <a:ext cx="3596640" cy="3596640"/>
          </a:xfrm>
          <a:prstGeom prst="rect">
            <a:avLst/>
          </a:prstGeom>
        </p:spPr>
      </p:pic>
    </p:spTree>
    <p:extLst>
      <p:ext uri="{BB962C8B-B14F-4D97-AF65-F5344CB8AC3E}">
        <p14:creationId xmlns:p14="http://schemas.microsoft.com/office/powerpoint/2010/main" val="3745495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Enterprise Risk Management</a:t>
            </a:r>
          </a:p>
        </p:txBody>
      </p:sp>
      <p:sp>
        <p:nvSpPr>
          <p:cNvPr id="3" name="Content Placeholder 2"/>
          <p:cNvSpPr>
            <a:spLocks noGrp="1"/>
          </p:cNvSpPr>
          <p:nvPr>
            <p:ph idx="1"/>
          </p:nvPr>
        </p:nvSpPr>
        <p:spPr>
          <a:xfrm>
            <a:off x="838199" y="1008186"/>
            <a:ext cx="4446723" cy="2672748"/>
          </a:xfrm>
        </p:spPr>
        <p:txBody>
          <a:bodyPr>
            <a:normAutofit/>
          </a:bodyPr>
          <a:lstStyle/>
          <a:p>
            <a:r>
              <a:rPr lang="en-US" dirty="0">
                <a:solidFill>
                  <a:schemeClr val="tx2"/>
                </a:solidFill>
              </a:rPr>
              <a:t>Property Survey</a:t>
            </a:r>
          </a:p>
          <a:p>
            <a:r>
              <a:rPr lang="en-US" dirty="0">
                <a:solidFill>
                  <a:schemeClr val="tx2"/>
                </a:solidFill>
              </a:rPr>
              <a:t>Claims</a:t>
            </a:r>
          </a:p>
          <a:p>
            <a:r>
              <a:rPr lang="en-US" dirty="0">
                <a:solidFill>
                  <a:schemeClr val="tx2"/>
                </a:solidFill>
              </a:rPr>
              <a:t>Third party Incidents</a:t>
            </a:r>
          </a:p>
          <a:p>
            <a:r>
              <a:rPr lang="en-US" dirty="0">
                <a:solidFill>
                  <a:schemeClr val="tx2"/>
                </a:solidFill>
              </a:rPr>
              <a:t>Workers’ Compensation</a:t>
            </a:r>
          </a:p>
          <a:p>
            <a:r>
              <a:rPr lang="en-US" dirty="0">
                <a:solidFill>
                  <a:schemeClr val="tx2"/>
                </a:solidFill>
              </a:rPr>
              <a:t>Minors on Campus</a:t>
            </a:r>
          </a:p>
          <a:p>
            <a:endParaRPr lang="en-US" dirty="0">
              <a:solidFill>
                <a:schemeClr val="accent1">
                  <a:lumMod val="50000"/>
                </a:schemeClr>
              </a:solidFill>
            </a:endParaRPr>
          </a:p>
          <a:p>
            <a:pPr marL="0" indent="0">
              <a:buNone/>
            </a:pPr>
            <a:endParaRPr lang="en-US" dirty="0"/>
          </a:p>
        </p:txBody>
      </p:sp>
      <p:sp>
        <p:nvSpPr>
          <p:cNvPr id="6" name="Rectangle: Rounded Corners 5">
            <a:extLst>
              <a:ext uri="{FF2B5EF4-FFF2-40B4-BE49-F238E27FC236}">
                <a16:creationId xmlns:a16="http://schemas.microsoft.com/office/drawing/2014/main" id="{9E04A32E-A00F-AE84-4944-895641825C05}"/>
              </a:ext>
            </a:extLst>
          </p:cNvPr>
          <p:cNvSpPr/>
          <p:nvPr/>
        </p:nvSpPr>
        <p:spPr>
          <a:xfrm>
            <a:off x="498527" y="3719593"/>
            <a:ext cx="10515602" cy="182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53EB38C-BABC-F894-EF16-FE36C7326BB1}"/>
              </a:ext>
            </a:extLst>
          </p:cNvPr>
          <p:cNvSpPr txBox="1"/>
          <p:nvPr/>
        </p:nvSpPr>
        <p:spPr>
          <a:xfrm>
            <a:off x="838199" y="4095384"/>
            <a:ext cx="10360007" cy="1077218"/>
          </a:xfrm>
          <a:prstGeom prst="rect">
            <a:avLst/>
          </a:prstGeom>
          <a:noFill/>
        </p:spPr>
        <p:txBody>
          <a:bodyPr wrap="square" rtlCol="0">
            <a:spAutoFit/>
          </a:bodyPr>
          <a:lstStyle/>
          <a:p>
            <a:pPr marL="0" indent="0">
              <a:buNone/>
            </a:pPr>
            <a:r>
              <a:rPr lang="en-US" sz="3200" dirty="0">
                <a:solidFill>
                  <a:srgbClr val="981E32"/>
                </a:solidFill>
                <a:latin typeface="Comic Sans MS" panose="030F0702030302020204" pitchFamily="66" charset="0"/>
              </a:rPr>
              <a:t>Contact us to set up a Risk Management Road Show for your building or department!!!</a:t>
            </a:r>
          </a:p>
        </p:txBody>
      </p:sp>
      <p:pic>
        <p:nvPicPr>
          <p:cNvPr id="9" name="Picture 8" descr="Text, whiteboard&#10;&#10;Description automatically generated">
            <a:extLst>
              <a:ext uri="{FF2B5EF4-FFF2-40B4-BE49-F238E27FC236}">
                <a16:creationId xmlns:a16="http://schemas.microsoft.com/office/drawing/2014/main" id="{9DC3F387-B6D5-2891-35B9-2F1F682B135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064738" y="827750"/>
            <a:ext cx="4663440" cy="2822185"/>
          </a:xfrm>
          <a:prstGeom prst="rect">
            <a:avLst/>
          </a:prstGeom>
        </p:spPr>
      </p:pic>
    </p:spTree>
    <p:extLst>
      <p:ext uri="{BB962C8B-B14F-4D97-AF65-F5344CB8AC3E}">
        <p14:creationId xmlns:p14="http://schemas.microsoft.com/office/powerpoint/2010/main" val="3544212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Norman ERM TEAM</a:t>
            </a:r>
          </a:p>
        </p:txBody>
      </p:sp>
      <p:sp>
        <p:nvSpPr>
          <p:cNvPr id="3" name="Content Placeholder 2"/>
          <p:cNvSpPr>
            <a:spLocks noGrp="1"/>
          </p:cNvSpPr>
          <p:nvPr>
            <p:ph idx="1"/>
          </p:nvPr>
        </p:nvSpPr>
        <p:spPr>
          <a:xfrm>
            <a:off x="838200" y="992038"/>
            <a:ext cx="10515600" cy="4671343"/>
          </a:xfrm>
        </p:spPr>
        <p:txBody>
          <a:bodyPr>
            <a:normAutofit/>
          </a:bodyPr>
          <a:lstStyle/>
          <a:p>
            <a:pPr>
              <a:spcAft>
                <a:spcPts val="600"/>
              </a:spcAft>
            </a:pPr>
            <a:r>
              <a:rPr lang="en-US" b="1" dirty="0">
                <a:solidFill>
                  <a:srgbClr val="981E32"/>
                </a:solidFill>
              </a:rPr>
              <a:t>General e-mail…………….norman-riskmanagement@ou.edu</a:t>
            </a:r>
          </a:p>
          <a:p>
            <a:pPr>
              <a:spcAft>
                <a:spcPts val="600"/>
              </a:spcAft>
            </a:pPr>
            <a:r>
              <a:rPr lang="en-US" b="1" dirty="0">
                <a:solidFill>
                  <a:srgbClr val="981E32"/>
                </a:solidFill>
              </a:rPr>
              <a:t>General Phone number …………………….......(405) 325-2490</a:t>
            </a:r>
          </a:p>
          <a:p>
            <a:pPr marL="0" indent="0">
              <a:lnSpc>
                <a:spcPct val="100000"/>
              </a:lnSpc>
              <a:spcBef>
                <a:spcPts val="0"/>
              </a:spcBef>
              <a:buNone/>
            </a:pPr>
            <a:endParaRPr lang="en-US" sz="1800" b="1" dirty="0"/>
          </a:p>
          <a:p>
            <a:pPr marL="0" indent="0">
              <a:lnSpc>
                <a:spcPct val="100000"/>
              </a:lnSpc>
              <a:spcBef>
                <a:spcPts val="0"/>
              </a:spcBef>
              <a:buNone/>
            </a:pPr>
            <a:r>
              <a:rPr lang="en-US" sz="1800" b="1" dirty="0"/>
              <a:t>Cathy Krane, J.D</a:t>
            </a:r>
            <a:r>
              <a:rPr lang="en-US" sz="1800" dirty="0"/>
              <a:t>.</a:t>
            </a:r>
          </a:p>
          <a:p>
            <a:pPr marL="0" indent="0">
              <a:lnSpc>
                <a:spcPct val="100000"/>
              </a:lnSpc>
              <a:spcBef>
                <a:spcPts val="0"/>
              </a:spcBef>
              <a:buNone/>
            </a:pPr>
            <a:r>
              <a:rPr lang="en-US" sz="1800" dirty="0"/>
              <a:t>Director of Enterprise Risk Management</a:t>
            </a:r>
          </a:p>
          <a:p>
            <a:pPr marL="0" indent="0">
              <a:lnSpc>
                <a:spcPct val="100000"/>
              </a:lnSpc>
              <a:spcBef>
                <a:spcPts val="0"/>
              </a:spcBef>
              <a:buNone/>
            </a:pPr>
            <a:r>
              <a:rPr lang="en-US" sz="1800"/>
              <a:t>(</a:t>
            </a:r>
            <a:r>
              <a:rPr lang="en-US" sz="1800" dirty="0"/>
              <a:t>405) 325-5695, </a:t>
            </a:r>
            <a:r>
              <a:rPr lang="en-US" sz="1800" dirty="0">
                <a:hlinkClick r:id="rId3"/>
              </a:rPr>
              <a:t>cathykrane@ou.edu</a:t>
            </a:r>
            <a:r>
              <a:rPr lang="en-US" sz="1800" dirty="0"/>
              <a:t> </a:t>
            </a:r>
          </a:p>
          <a:p>
            <a:pPr marL="0" indent="0">
              <a:lnSpc>
                <a:spcPct val="100000"/>
              </a:lnSpc>
              <a:spcBef>
                <a:spcPts val="0"/>
              </a:spcBef>
              <a:buNone/>
            </a:pPr>
            <a:endParaRPr lang="en-US" sz="1800" dirty="0"/>
          </a:p>
          <a:p>
            <a:pPr marL="0" indent="0">
              <a:lnSpc>
                <a:spcPct val="100000"/>
              </a:lnSpc>
              <a:spcBef>
                <a:spcPts val="0"/>
              </a:spcBef>
              <a:buNone/>
            </a:pPr>
            <a:r>
              <a:rPr lang="en-US" sz="1800" b="1" dirty="0"/>
              <a:t>Carrie Clark</a:t>
            </a:r>
            <a:r>
              <a:rPr lang="en-US" sz="1800" dirty="0"/>
              <a:t>				</a:t>
            </a:r>
          </a:p>
          <a:p>
            <a:pPr marL="0" indent="0">
              <a:lnSpc>
                <a:spcPct val="100000"/>
              </a:lnSpc>
              <a:spcBef>
                <a:spcPts val="0"/>
              </a:spcBef>
              <a:buNone/>
            </a:pPr>
            <a:r>
              <a:rPr lang="en-US" sz="1800" dirty="0"/>
              <a:t>Workers’ Compensation Specialist	 </a:t>
            </a:r>
          </a:p>
          <a:p>
            <a:pPr marL="0" indent="0">
              <a:lnSpc>
                <a:spcPct val="100000"/>
              </a:lnSpc>
              <a:spcBef>
                <a:spcPts val="0"/>
              </a:spcBef>
              <a:buNone/>
            </a:pPr>
            <a:r>
              <a:rPr lang="en-US" sz="1800" dirty="0"/>
              <a:t>(405) 325-0866, carrieclark@ou.edu	</a:t>
            </a:r>
          </a:p>
          <a:p>
            <a:pPr marL="0" indent="0">
              <a:lnSpc>
                <a:spcPct val="100000"/>
              </a:lnSpc>
              <a:spcBef>
                <a:spcPts val="0"/>
              </a:spcBef>
              <a:buNone/>
            </a:pPr>
            <a:r>
              <a:rPr lang="en-US" sz="1800" dirty="0"/>
              <a:t> </a:t>
            </a:r>
          </a:p>
          <a:p>
            <a:pPr marL="0" indent="0">
              <a:lnSpc>
                <a:spcPct val="100000"/>
              </a:lnSpc>
              <a:spcBef>
                <a:spcPts val="0"/>
              </a:spcBef>
              <a:buNone/>
            </a:pPr>
            <a:r>
              <a:rPr lang="en-US" sz="1800" b="1" dirty="0"/>
              <a:t>Zinah Dupree</a:t>
            </a:r>
          </a:p>
          <a:p>
            <a:pPr marL="0" indent="0">
              <a:lnSpc>
                <a:spcPct val="100000"/>
              </a:lnSpc>
              <a:spcBef>
                <a:spcPts val="0"/>
              </a:spcBef>
              <a:buNone/>
            </a:pPr>
            <a:r>
              <a:rPr lang="en-US" sz="1800" dirty="0"/>
              <a:t>Risk Coordinator</a:t>
            </a:r>
          </a:p>
          <a:p>
            <a:pPr marL="0" indent="0">
              <a:lnSpc>
                <a:spcPct val="100000"/>
              </a:lnSpc>
              <a:spcBef>
                <a:spcPts val="0"/>
              </a:spcBef>
              <a:buNone/>
            </a:pPr>
            <a:r>
              <a:rPr lang="en-US" sz="1800" dirty="0"/>
              <a:t>(405) 325-5433, zinahdupree@ou.edu</a:t>
            </a:r>
          </a:p>
          <a:p>
            <a:pPr marL="0" indent="0">
              <a:lnSpc>
                <a:spcPct val="100000"/>
              </a:lnSpc>
              <a:spcBef>
                <a:spcPts val="0"/>
              </a:spcBef>
              <a:buNone/>
            </a:pPr>
            <a:endParaRPr lang="en-US" sz="2000" dirty="0"/>
          </a:p>
        </p:txBody>
      </p:sp>
    </p:spTree>
    <p:extLst>
      <p:ext uri="{BB962C8B-B14F-4D97-AF65-F5344CB8AC3E}">
        <p14:creationId xmlns:p14="http://schemas.microsoft.com/office/powerpoint/2010/main" val="2197773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U Leadership Council Cream">
  <a:themeElements>
    <a:clrScheme name="Custom 4">
      <a:dk1>
        <a:srgbClr val="981E32"/>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HR font">
      <a:majorFont>
        <a:latin typeface="Garamond"/>
        <a:ea typeface=""/>
        <a:cs typeface=""/>
      </a:majorFont>
      <a:minorFont>
        <a:latin typeface="Arial"/>
        <a:ea typeface=""/>
        <a:cs typeface=""/>
      </a:minorFont>
    </a:fontScheme>
    <a:fmtScheme name="Grunge 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 Leadership Council Cream" id="{BB7D1B57-D4D8-4201-A7F8-B5E5BE734502}" vid="{577B2FAB-E725-44BB-B21E-D445D1EB4B0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OU Leadership Council Cream</Template>
  <TotalTime>15797</TotalTime>
  <Words>596</Words>
  <Application>Microsoft Office PowerPoint</Application>
  <PresentationFormat>Widescreen</PresentationFormat>
  <Paragraphs>80</Paragraphs>
  <Slides>8</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Century Gothic</vt:lpstr>
      <vt:lpstr>Comic Sans MS</vt:lpstr>
      <vt:lpstr>Garamond</vt:lpstr>
      <vt:lpstr>OU Leadership Council Cream</vt:lpstr>
      <vt:lpstr>Building Resource Coordinator (BRC) Program </vt:lpstr>
      <vt:lpstr>PowerPoint Presentation</vt:lpstr>
      <vt:lpstr>What is the BRC Program?</vt:lpstr>
      <vt:lpstr>What does a BRC do?</vt:lpstr>
      <vt:lpstr>What a BRC does not do</vt:lpstr>
      <vt:lpstr>OU Resources on your team!</vt:lpstr>
      <vt:lpstr>Enterprise Risk Management</vt:lpstr>
      <vt:lpstr>Norman ERM TEAM</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Cooper, Jeffery W (HSC)</dc:creator>
  <cp:lastModifiedBy>Krane, Cathy</cp:lastModifiedBy>
  <cp:revision>83</cp:revision>
  <cp:lastPrinted>2022-07-12T22:33:25Z</cp:lastPrinted>
  <dcterms:created xsi:type="dcterms:W3CDTF">2017-10-02T16:33:22Z</dcterms:created>
  <dcterms:modified xsi:type="dcterms:W3CDTF">2022-07-13T12:56:10Z</dcterms:modified>
</cp:coreProperties>
</file>