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8"/>
  </p:notesMasterIdLst>
  <p:handoutMasterIdLst>
    <p:handoutMasterId r:id="rId29"/>
  </p:handoutMasterIdLst>
  <p:sldIdLst>
    <p:sldId id="256" r:id="rId2"/>
    <p:sldId id="259" r:id="rId3"/>
    <p:sldId id="371" r:id="rId4"/>
    <p:sldId id="351" r:id="rId5"/>
    <p:sldId id="352" r:id="rId6"/>
    <p:sldId id="340" r:id="rId7"/>
    <p:sldId id="353" r:id="rId8"/>
    <p:sldId id="308" r:id="rId9"/>
    <p:sldId id="321" r:id="rId10"/>
    <p:sldId id="323" r:id="rId11"/>
    <p:sldId id="326" r:id="rId12"/>
    <p:sldId id="322" r:id="rId13"/>
    <p:sldId id="312" r:id="rId14"/>
    <p:sldId id="271" r:id="rId15"/>
    <p:sldId id="263" r:id="rId16"/>
    <p:sldId id="264" r:id="rId17"/>
    <p:sldId id="349" r:id="rId18"/>
    <p:sldId id="359" r:id="rId19"/>
    <p:sldId id="360" r:id="rId20"/>
    <p:sldId id="361" r:id="rId21"/>
    <p:sldId id="362" r:id="rId22"/>
    <p:sldId id="363" r:id="rId23"/>
    <p:sldId id="364" r:id="rId24"/>
    <p:sldId id="302" r:id="rId25"/>
    <p:sldId id="343" r:id="rId26"/>
    <p:sldId id="313" r:id="rId27"/>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0" autoAdjust="0"/>
    <p:restoredTop sz="86410" autoAdjust="0"/>
  </p:normalViewPr>
  <p:slideViewPr>
    <p:cSldViewPr>
      <p:cViewPr varScale="1">
        <p:scale>
          <a:sx n="62" d="100"/>
          <a:sy n="62" d="100"/>
        </p:scale>
        <p:origin x="686" y="53"/>
      </p:cViewPr>
      <p:guideLst>
        <p:guide orient="horz" pos="2160"/>
        <p:guide pos="2880"/>
      </p:guideLst>
    </p:cSldViewPr>
  </p:slideViewPr>
  <p:outlineViewPr>
    <p:cViewPr>
      <p:scale>
        <a:sx n="33" d="100"/>
        <a:sy n="33" d="100"/>
      </p:scale>
      <p:origin x="0" y="-3600"/>
    </p:cViewPr>
  </p:outlineViewPr>
  <p:notesTextViewPr>
    <p:cViewPr>
      <p:scale>
        <a:sx n="100" d="100"/>
        <a:sy n="100" d="100"/>
      </p:scale>
      <p:origin x="0" y="0"/>
    </p:cViewPr>
  </p:notesTextViewPr>
  <p:sorterViewPr>
    <p:cViewPr varScale="1">
      <p:scale>
        <a:sx n="1" d="1"/>
        <a:sy n="1" d="1"/>
      </p:scale>
      <p:origin x="0" y="-6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3177" tIns="46589" rIns="93177" bIns="46589" rtlCol="0"/>
          <a:lstStyle>
            <a:lvl1pPr algn="r">
              <a:defRPr sz="1200"/>
            </a:lvl1pPr>
          </a:lstStyle>
          <a:p>
            <a:fld id="{ADE565C1-B554-4253-9F19-894D4206D57B}" type="datetimeFigureOut">
              <a:rPr lang="en-US" smtClean="0"/>
              <a:pPr/>
              <a:t>4/21/2021</a:t>
            </a:fld>
            <a:endParaRPr lang="en-US"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3177" tIns="46589" rIns="93177" bIns="46589" rtlCol="0" anchor="b"/>
          <a:lstStyle>
            <a:lvl1pPr algn="r">
              <a:defRPr sz="1200"/>
            </a:lvl1pPr>
          </a:lstStyle>
          <a:p>
            <a:fld id="{8B748FB3-FCE6-4FA0-AAA5-D82EDE3276FD}" type="slidenum">
              <a:rPr lang="en-US" smtClean="0"/>
              <a:pPr/>
              <a:t>‹#›</a:t>
            </a:fld>
            <a:endParaRPr lang="en-US" dirty="0"/>
          </a:p>
        </p:txBody>
      </p:sp>
    </p:spTree>
    <p:extLst>
      <p:ext uri="{BB962C8B-B14F-4D97-AF65-F5344CB8AC3E}">
        <p14:creationId xmlns:p14="http://schemas.microsoft.com/office/powerpoint/2010/main" val="4100949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A4A27C5C-E75B-4B05-9CAB-5F17DB22BCA2}" type="datetimeFigureOut">
              <a:rPr lang="en-US" smtClean="0"/>
              <a:t>4/21/2021</a:t>
            </a:fld>
            <a:endParaRPr lang="en-US" dirty="0"/>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E720BDFC-9C35-4386-83B8-4BEECE64A095}" type="slidenum">
              <a:rPr lang="en-US" smtClean="0"/>
              <a:t>‹#›</a:t>
            </a:fld>
            <a:endParaRPr lang="en-US" dirty="0"/>
          </a:p>
        </p:txBody>
      </p:sp>
    </p:spTree>
    <p:extLst>
      <p:ext uri="{BB962C8B-B14F-4D97-AF65-F5344CB8AC3E}">
        <p14:creationId xmlns:p14="http://schemas.microsoft.com/office/powerpoint/2010/main" val="3429851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328E1EB9-F352-402D-9193-4A8859DC612B}" type="datetimeFigureOut">
              <a:rPr lang="en-US" smtClean="0"/>
              <a:pPr/>
              <a:t>4/21/2021</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D225DB4A-9177-4B70-8A46-8210B8DBFC97}"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420366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28E1EB9-F352-402D-9193-4A8859DC612B}" type="datetimeFigureOut">
              <a:rPr lang="en-US" smtClean="0"/>
              <a:pPr/>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25DB4A-9177-4B70-8A46-8210B8DBFC97}" type="slidenum">
              <a:rPr lang="en-US" smtClean="0"/>
              <a:pPr/>
              <a:t>‹#›</a:t>
            </a:fld>
            <a:endParaRPr lang="en-US" dirty="0"/>
          </a:p>
        </p:txBody>
      </p:sp>
    </p:spTree>
    <p:extLst>
      <p:ext uri="{BB962C8B-B14F-4D97-AF65-F5344CB8AC3E}">
        <p14:creationId xmlns:p14="http://schemas.microsoft.com/office/powerpoint/2010/main" val="15817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8E1EB9-F352-402D-9193-4A8859DC612B}"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25DB4A-9177-4B70-8A46-8210B8DBFC97}" type="slidenum">
              <a:rPr lang="en-US" smtClean="0"/>
              <a:pPr/>
              <a:t>‹#›</a:t>
            </a:fld>
            <a:endParaRPr lang="en-US" dirty="0"/>
          </a:p>
        </p:txBody>
      </p:sp>
    </p:spTree>
    <p:extLst>
      <p:ext uri="{BB962C8B-B14F-4D97-AF65-F5344CB8AC3E}">
        <p14:creationId xmlns:p14="http://schemas.microsoft.com/office/powerpoint/2010/main" val="4154657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8E1EB9-F352-402D-9193-4A8859DC612B}"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25DB4A-9177-4B70-8A46-8210B8DBFC97}" type="slidenum">
              <a:rPr lang="en-US" smtClean="0"/>
              <a:pPr/>
              <a:t>‹#›</a:t>
            </a:fld>
            <a:endParaRPr lang="en-US" dirty="0"/>
          </a:p>
        </p:txBody>
      </p:sp>
    </p:spTree>
    <p:extLst>
      <p:ext uri="{BB962C8B-B14F-4D97-AF65-F5344CB8AC3E}">
        <p14:creationId xmlns:p14="http://schemas.microsoft.com/office/powerpoint/2010/main" val="1391101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8E1EB9-F352-402D-9193-4A8859DC612B}"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25DB4A-9177-4B70-8A46-8210B8DBFC97}" type="slidenum">
              <a:rPr lang="en-US" smtClean="0"/>
              <a:pPr/>
              <a:t>‹#›</a:t>
            </a:fld>
            <a:endParaRPr lang="en-US" dirty="0"/>
          </a:p>
        </p:txBody>
      </p:sp>
    </p:spTree>
    <p:extLst>
      <p:ext uri="{BB962C8B-B14F-4D97-AF65-F5344CB8AC3E}">
        <p14:creationId xmlns:p14="http://schemas.microsoft.com/office/powerpoint/2010/main" val="3738171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8E1EB9-F352-402D-9193-4A8859DC612B}"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25DB4A-9177-4B70-8A46-8210B8DBFC97}" type="slidenum">
              <a:rPr lang="en-US" smtClean="0"/>
              <a:pPr/>
              <a:t>‹#›</a:t>
            </a:fld>
            <a:endParaRPr lang="en-US" dirty="0"/>
          </a:p>
        </p:txBody>
      </p:sp>
    </p:spTree>
    <p:extLst>
      <p:ext uri="{BB962C8B-B14F-4D97-AF65-F5344CB8AC3E}">
        <p14:creationId xmlns:p14="http://schemas.microsoft.com/office/powerpoint/2010/main" val="1370101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8E1EB9-F352-402D-9193-4A8859DC612B}"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25DB4A-9177-4B70-8A46-8210B8DBFC97}" type="slidenum">
              <a:rPr lang="en-US" smtClean="0"/>
              <a:pPr/>
              <a:t>‹#›</a:t>
            </a:fld>
            <a:endParaRPr lang="en-US" dirty="0"/>
          </a:p>
        </p:txBody>
      </p:sp>
    </p:spTree>
    <p:extLst>
      <p:ext uri="{BB962C8B-B14F-4D97-AF65-F5344CB8AC3E}">
        <p14:creationId xmlns:p14="http://schemas.microsoft.com/office/powerpoint/2010/main" val="788757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8E1EB9-F352-402D-9193-4A8859DC612B}"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25DB4A-9177-4B70-8A46-8210B8DBFC97}" type="slidenum">
              <a:rPr lang="en-US" smtClean="0"/>
              <a:pPr/>
              <a:t>‹#›</a:t>
            </a:fld>
            <a:endParaRPr lang="en-US" dirty="0"/>
          </a:p>
        </p:txBody>
      </p:sp>
    </p:spTree>
    <p:extLst>
      <p:ext uri="{BB962C8B-B14F-4D97-AF65-F5344CB8AC3E}">
        <p14:creationId xmlns:p14="http://schemas.microsoft.com/office/powerpoint/2010/main" val="610693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8E1EB9-F352-402D-9193-4A8859DC612B}"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25DB4A-9177-4B70-8A46-8210B8DBFC97}" type="slidenum">
              <a:rPr lang="en-US" smtClean="0"/>
              <a:pPr/>
              <a:t>‹#›</a:t>
            </a:fld>
            <a:endParaRPr lang="en-US" dirty="0"/>
          </a:p>
        </p:txBody>
      </p:sp>
    </p:spTree>
    <p:extLst>
      <p:ext uri="{BB962C8B-B14F-4D97-AF65-F5344CB8AC3E}">
        <p14:creationId xmlns:p14="http://schemas.microsoft.com/office/powerpoint/2010/main" val="666213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328E1EB9-F352-402D-9193-4A8859DC612B}" type="datetimeFigureOut">
              <a:rPr lang="en-US" smtClean="0"/>
              <a:pPr/>
              <a:t>4/21/2021</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D225DB4A-9177-4B70-8A46-8210B8DBFC97}" type="slidenum">
              <a:rPr lang="en-US" smtClean="0"/>
              <a:pPr/>
              <a:t>‹#›</a:t>
            </a:fld>
            <a:endParaRPr lang="en-US" dirty="0"/>
          </a:p>
        </p:txBody>
      </p:sp>
    </p:spTree>
    <p:extLst>
      <p:ext uri="{BB962C8B-B14F-4D97-AF65-F5344CB8AC3E}">
        <p14:creationId xmlns:p14="http://schemas.microsoft.com/office/powerpoint/2010/main" val="480908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8E1EB9-F352-402D-9193-4A8859DC612B}"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D225DB4A-9177-4B70-8A46-8210B8DBFC97}" type="slidenum">
              <a:rPr lang="en-US" smtClean="0"/>
              <a:pPr/>
              <a:t>‹#›</a:t>
            </a:fld>
            <a:endParaRPr lang="en-US" dirty="0"/>
          </a:p>
        </p:txBody>
      </p:sp>
    </p:spTree>
    <p:extLst>
      <p:ext uri="{BB962C8B-B14F-4D97-AF65-F5344CB8AC3E}">
        <p14:creationId xmlns:p14="http://schemas.microsoft.com/office/powerpoint/2010/main" val="369192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8E1EB9-F352-402D-9193-4A8859DC612B}" type="datetimeFigureOut">
              <a:rPr lang="en-US" smtClean="0"/>
              <a:pPr/>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25DB4A-9177-4B70-8A46-8210B8DBFC97}" type="slidenum">
              <a:rPr lang="en-US" smtClean="0"/>
              <a:pPr/>
              <a:t>‹#›</a:t>
            </a:fld>
            <a:endParaRPr lang="en-US" dirty="0"/>
          </a:p>
        </p:txBody>
      </p:sp>
    </p:spTree>
    <p:extLst>
      <p:ext uri="{BB962C8B-B14F-4D97-AF65-F5344CB8AC3E}">
        <p14:creationId xmlns:p14="http://schemas.microsoft.com/office/powerpoint/2010/main" val="1738443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8E1EB9-F352-402D-9193-4A8859DC612B}" type="datetimeFigureOut">
              <a:rPr lang="en-US" smtClean="0"/>
              <a:pPr/>
              <a:t>4/21/2021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25DB4A-9177-4B70-8A46-8210B8DBFC97}" type="slidenum">
              <a:rPr lang="en-US" smtClean="0"/>
              <a:pPr/>
              <a:t>‹#›</a:t>
            </a:fld>
            <a:endParaRPr lang="en-US" dirty="0"/>
          </a:p>
        </p:txBody>
      </p:sp>
    </p:spTree>
    <p:extLst>
      <p:ext uri="{BB962C8B-B14F-4D97-AF65-F5344CB8AC3E}">
        <p14:creationId xmlns:p14="http://schemas.microsoft.com/office/powerpoint/2010/main" val="3737957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8E1EB9-F352-402D-9193-4A8859DC612B}" type="datetimeFigureOut">
              <a:rPr lang="en-US" smtClean="0"/>
              <a:pPr/>
              <a:t>4/21/2021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25DB4A-9177-4B70-8A46-8210B8DBFC97}" type="slidenum">
              <a:rPr lang="en-US" smtClean="0"/>
              <a:pPr/>
              <a:t>‹#›</a:t>
            </a:fld>
            <a:endParaRPr lang="en-US" dirty="0"/>
          </a:p>
        </p:txBody>
      </p:sp>
    </p:spTree>
    <p:extLst>
      <p:ext uri="{BB962C8B-B14F-4D97-AF65-F5344CB8AC3E}">
        <p14:creationId xmlns:p14="http://schemas.microsoft.com/office/powerpoint/2010/main" val="431753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E1EB9-F352-402D-9193-4A8859DC612B}" type="datetimeFigureOut">
              <a:rPr lang="en-US" smtClean="0"/>
              <a:pPr/>
              <a:t>4/21/2021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25DB4A-9177-4B70-8A46-8210B8DBFC97}" type="slidenum">
              <a:rPr lang="en-US" smtClean="0"/>
              <a:pPr/>
              <a:t>‹#›</a:t>
            </a:fld>
            <a:endParaRPr lang="en-US" dirty="0"/>
          </a:p>
        </p:txBody>
      </p:sp>
    </p:spTree>
    <p:extLst>
      <p:ext uri="{BB962C8B-B14F-4D97-AF65-F5344CB8AC3E}">
        <p14:creationId xmlns:p14="http://schemas.microsoft.com/office/powerpoint/2010/main" val="83556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28E1EB9-F352-402D-9193-4A8859DC612B}" type="datetimeFigureOut">
              <a:rPr lang="en-US" smtClean="0"/>
              <a:pPr/>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25DB4A-9177-4B70-8A46-8210B8DBFC97}" type="slidenum">
              <a:rPr lang="en-US" smtClean="0"/>
              <a:pPr/>
              <a:t>‹#›</a:t>
            </a:fld>
            <a:endParaRPr lang="en-US" dirty="0"/>
          </a:p>
        </p:txBody>
      </p:sp>
    </p:spTree>
    <p:extLst>
      <p:ext uri="{BB962C8B-B14F-4D97-AF65-F5344CB8AC3E}">
        <p14:creationId xmlns:p14="http://schemas.microsoft.com/office/powerpoint/2010/main" val="4279388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28E1EB9-F352-402D-9193-4A8859DC612B}" type="datetimeFigureOut">
              <a:rPr lang="en-US" smtClean="0"/>
              <a:pPr/>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25DB4A-9177-4B70-8A46-8210B8DBFC97}" type="slidenum">
              <a:rPr lang="en-US" smtClean="0"/>
              <a:pPr/>
              <a:t>‹#›</a:t>
            </a:fld>
            <a:endParaRPr lang="en-US" dirty="0"/>
          </a:p>
        </p:txBody>
      </p:sp>
    </p:spTree>
    <p:extLst>
      <p:ext uri="{BB962C8B-B14F-4D97-AF65-F5344CB8AC3E}">
        <p14:creationId xmlns:p14="http://schemas.microsoft.com/office/powerpoint/2010/main" val="1639397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28E1EB9-F352-402D-9193-4A8859DC612B}" type="datetimeFigureOut">
              <a:rPr lang="en-US" smtClean="0"/>
              <a:pPr/>
              <a:t>4/21/2021</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225DB4A-9177-4B70-8A46-8210B8DBFC97}" type="slidenum">
              <a:rPr lang="en-US" smtClean="0"/>
              <a:pPr/>
              <a:t>‹#›</a:t>
            </a:fld>
            <a:endParaRPr lang="en-US" dirty="0"/>
          </a:p>
        </p:txBody>
      </p:sp>
    </p:spTree>
    <p:extLst>
      <p:ext uri="{BB962C8B-B14F-4D97-AF65-F5344CB8AC3E}">
        <p14:creationId xmlns:p14="http://schemas.microsoft.com/office/powerpoint/2010/main" val="32193275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fran@o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sf.gov/about/glance.js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09800"/>
            <a:ext cx="7772400" cy="1829761"/>
          </a:xfrm>
        </p:spPr>
        <p:txBody>
          <a:bodyPr>
            <a:normAutofit fontScale="90000"/>
          </a:bodyPr>
          <a:lstStyle/>
          <a:p>
            <a:pPr algn="ctr"/>
            <a:r>
              <a:rPr lang="en-US" dirty="0">
                <a:effectLst/>
              </a:rPr>
              <a:t>Navigating the National Science Foundation (NSF) Proposal Submission Process</a:t>
            </a:r>
            <a:br>
              <a:rPr lang="en-US" dirty="0">
                <a:effectLst/>
              </a:rPr>
            </a:br>
            <a:r>
              <a:rPr lang="en-US" dirty="0">
                <a:effectLst/>
              </a:rPr>
              <a:t>Part 1</a:t>
            </a:r>
            <a:endParaRPr lang="en-US" dirty="0"/>
          </a:p>
        </p:txBody>
      </p:sp>
      <p:sp>
        <p:nvSpPr>
          <p:cNvPr id="4" name="TextBox 3"/>
          <p:cNvSpPr txBox="1"/>
          <p:nvPr/>
        </p:nvSpPr>
        <p:spPr>
          <a:xfrm>
            <a:off x="5166226" y="4419600"/>
            <a:ext cx="3075907" cy="738664"/>
          </a:xfrm>
          <a:prstGeom prst="rect">
            <a:avLst/>
          </a:prstGeom>
          <a:noFill/>
        </p:spPr>
        <p:txBody>
          <a:bodyPr wrap="none" rtlCol="0">
            <a:spAutoFit/>
          </a:bodyPr>
          <a:lstStyle/>
          <a:p>
            <a:pPr algn="ctr"/>
            <a:r>
              <a:rPr lang="en-US" sz="1400" dirty="0"/>
              <a:t>Fran Stephens, University of Oklahoma</a:t>
            </a:r>
          </a:p>
          <a:p>
            <a:pPr algn="ctr"/>
            <a:r>
              <a:rPr lang="en-US" sz="1400" dirty="0">
                <a:hlinkClick r:id="rId2"/>
              </a:rPr>
              <a:t>fran@ou.edu</a:t>
            </a:r>
            <a:r>
              <a:rPr lang="en-US" sz="1400" dirty="0"/>
              <a:t> </a:t>
            </a:r>
          </a:p>
          <a:p>
            <a:pPr algn="ctr"/>
            <a:r>
              <a:rPr lang="en-US" sz="1400" dirty="0"/>
              <a:t>4/5/2021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45671"/>
            <a:ext cx="7886700" cy="873529"/>
          </a:xfrm>
        </p:spPr>
        <p:txBody>
          <a:bodyPr>
            <a:noAutofit/>
          </a:bodyPr>
          <a:lstStyle/>
          <a:p>
            <a:r>
              <a:rPr lang="en-US" sz="2800" dirty="0">
                <a:effectLst/>
              </a:rPr>
              <a:t>NSF Proposal Submissions….</a:t>
            </a:r>
            <a:endParaRPr lang="en-US" sz="2800" dirty="0"/>
          </a:p>
        </p:txBody>
      </p:sp>
      <p:sp>
        <p:nvSpPr>
          <p:cNvPr id="2" name="Content Placeholder 1"/>
          <p:cNvSpPr>
            <a:spLocks noGrp="1"/>
          </p:cNvSpPr>
          <p:nvPr>
            <p:ph idx="1"/>
          </p:nvPr>
        </p:nvSpPr>
        <p:spPr>
          <a:xfrm>
            <a:off x="595312" y="1447800"/>
            <a:ext cx="8458200" cy="5334000"/>
          </a:xfrm>
        </p:spPr>
        <p:txBody>
          <a:bodyPr>
            <a:normAutofit fontScale="92500" lnSpcReduction="10000"/>
          </a:bodyPr>
          <a:lstStyle/>
          <a:p>
            <a:r>
              <a:rPr lang="en-US" sz="3600" dirty="0"/>
              <a:t>NSF Submission Process - </a:t>
            </a:r>
            <a:r>
              <a:rPr lang="en-US" sz="3600" dirty="0">
                <a:solidFill>
                  <a:srgbClr val="FF0000"/>
                </a:solidFill>
              </a:rPr>
              <a:t>Types of Proposals</a:t>
            </a:r>
          </a:p>
          <a:p>
            <a:pPr lvl="1"/>
            <a:r>
              <a:rPr lang="en-US" sz="2400" dirty="0"/>
              <a:t>Both an LOI and a Preliminary proposal </a:t>
            </a:r>
          </a:p>
          <a:p>
            <a:pPr lvl="2"/>
            <a:r>
              <a:rPr lang="en-US" sz="1800" dirty="0"/>
              <a:t>may be required or requested/recommended</a:t>
            </a:r>
          </a:p>
          <a:p>
            <a:pPr lvl="2"/>
            <a:r>
              <a:rPr lang="en-US" sz="1800" dirty="0"/>
              <a:t>May be invite or not invite (decision final)</a:t>
            </a:r>
          </a:p>
          <a:p>
            <a:pPr lvl="2"/>
            <a:r>
              <a:rPr lang="en-US" sz="1800" dirty="0"/>
              <a:t>May be encouraged or discouraged (decision advisory)</a:t>
            </a:r>
          </a:p>
          <a:p>
            <a:pPr lvl="2"/>
            <a:r>
              <a:rPr lang="en-US" sz="1800" dirty="0"/>
              <a:t>Collaborative submission by multiple organizations – usually only do one LOI or Preliminary for the whole proposal</a:t>
            </a:r>
          </a:p>
          <a:p>
            <a:pPr lvl="1"/>
            <a:endParaRPr lang="en-US" sz="2400" dirty="0"/>
          </a:p>
          <a:p>
            <a:pPr lvl="1"/>
            <a:r>
              <a:rPr lang="en-US" sz="2400" dirty="0"/>
              <a:t>Full Proposal (shows objectives and significance of research, qualifications of PI/team/organization, amount of funding, etc.</a:t>
            </a:r>
          </a:p>
          <a:p>
            <a:pPr lvl="2"/>
            <a:r>
              <a:rPr lang="en-US" sz="1800" dirty="0"/>
              <a:t>Some require LOI or Preliminary to submit</a:t>
            </a:r>
          </a:p>
          <a:p>
            <a:pPr lvl="2"/>
            <a:r>
              <a:rPr lang="en-US" sz="1800" dirty="0"/>
              <a:t>Most are in done by PI in response to call for proposals from NSF</a:t>
            </a:r>
          </a:p>
          <a:p>
            <a:pPr lvl="2"/>
            <a:r>
              <a:rPr lang="en-US" sz="1800" dirty="0"/>
              <a:t>Standard proposal tabs for full proposal will be covered later in presentation</a:t>
            </a:r>
          </a:p>
          <a:p>
            <a:pPr marL="914400" lvl="2" indent="0">
              <a:buNone/>
            </a:pPr>
            <a:endParaRPr lang="en-US" dirty="0"/>
          </a:p>
          <a:p>
            <a:pPr lvl="2"/>
            <a:endParaRPr lang="en-US" dirty="0"/>
          </a:p>
          <a:p>
            <a:pPr lvl="2"/>
            <a:endParaRPr lang="en-US" dirty="0"/>
          </a:p>
        </p:txBody>
      </p:sp>
    </p:spTree>
    <p:extLst>
      <p:ext uri="{BB962C8B-B14F-4D97-AF65-F5344CB8AC3E}">
        <p14:creationId xmlns:p14="http://schemas.microsoft.com/office/powerpoint/2010/main" val="2180165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228600"/>
            <a:ext cx="7886700" cy="1325563"/>
          </a:xfrm>
        </p:spPr>
        <p:txBody>
          <a:bodyPr>
            <a:noAutofit/>
          </a:bodyPr>
          <a:lstStyle/>
          <a:p>
            <a:r>
              <a:rPr lang="en-US" sz="2800" dirty="0">
                <a:effectLst/>
              </a:rPr>
              <a:t>NSF Proposal Submissions….</a:t>
            </a:r>
            <a:endParaRPr lang="en-US" sz="2800" dirty="0"/>
          </a:p>
        </p:txBody>
      </p:sp>
      <p:sp>
        <p:nvSpPr>
          <p:cNvPr id="2" name="Content Placeholder 1"/>
          <p:cNvSpPr>
            <a:spLocks noGrp="1"/>
          </p:cNvSpPr>
          <p:nvPr>
            <p:ph idx="1"/>
          </p:nvPr>
        </p:nvSpPr>
        <p:spPr>
          <a:xfrm>
            <a:off x="228600" y="1219200"/>
            <a:ext cx="8915400" cy="4800600"/>
          </a:xfrm>
        </p:spPr>
        <p:txBody>
          <a:bodyPr>
            <a:normAutofit fontScale="92500" lnSpcReduction="10000"/>
          </a:bodyPr>
          <a:lstStyle/>
          <a:p>
            <a:r>
              <a:rPr lang="en-US" sz="2800" dirty="0"/>
              <a:t>Overview of NSF Submission Process</a:t>
            </a:r>
            <a:r>
              <a:rPr lang="en-US" sz="2800" b="1" dirty="0"/>
              <a:t> - </a:t>
            </a:r>
            <a:r>
              <a:rPr lang="en-US" sz="2800" dirty="0">
                <a:solidFill>
                  <a:srgbClr val="FF0000"/>
                </a:solidFill>
              </a:rPr>
              <a:t>Types of Proposals</a:t>
            </a:r>
          </a:p>
          <a:p>
            <a:pPr lvl="1"/>
            <a:r>
              <a:rPr lang="en-US" sz="2400" dirty="0"/>
              <a:t>Special proposals—</a:t>
            </a:r>
          </a:p>
          <a:p>
            <a:pPr lvl="2"/>
            <a:r>
              <a:rPr lang="en-US" sz="1800" dirty="0"/>
              <a:t>Usually deviate from normal full proposal instructions</a:t>
            </a:r>
          </a:p>
          <a:p>
            <a:pPr lvl="2"/>
            <a:r>
              <a:rPr lang="en-US" sz="1800" dirty="0"/>
              <a:t>May be a stand-alone submission or some may be done as part of a regular full proposal submission or may be tied to a prior submission</a:t>
            </a:r>
          </a:p>
          <a:p>
            <a:pPr lvl="2"/>
            <a:r>
              <a:rPr lang="en-US" sz="1800" dirty="0"/>
              <a:t>Some have specific budget and time limits</a:t>
            </a:r>
          </a:p>
          <a:p>
            <a:pPr lvl="2"/>
            <a:r>
              <a:rPr lang="en-US" dirty="0"/>
              <a:t>Examples: </a:t>
            </a:r>
            <a:r>
              <a:rPr lang="en-US" sz="1800" dirty="0"/>
              <a:t>Rapid Response Research Proposal (RAPID); Early-concept Grants for Exploratory Research (EAGER); Research Advanced by Interdisciplinary Science and Engineering (RAISE); Grant Opportunities for Academic Liaison with Industry (GOALI); Ideas Lab; Facilitation Awards for Scientists and Engineers with Disabilities (FASED); Supplemental Funding; Conference Proposals; Equipment Proposals; Travel Proposals (recent change now allowed for domestic travel); Center Proposals; Research Infrastructure Proposal</a:t>
            </a:r>
          </a:p>
          <a:p>
            <a:pPr lvl="2"/>
            <a:r>
              <a:rPr lang="en-US" sz="1800" dirty="0"/>
              <a:t>Dear Colleague Letters (DCL) not considered a proposal and usually for information only but can contain proposal submission instructions</a:t>
            </a:r>
            <a:endParaRPr lang="en-US" sz="2800" dirty="0"/>
          </a:p>
        </p:txBody>
      </p:sp>
    </p:spTree>
    <p:extLst>
      <p:ext uri="{BB962C8B-B14F-4D97-AF65-F5344CB8AC3E}">
        <p14:creationId xmlns:p14="http://schemas.microsoft.com/office/powerpoint/2010/main" val="1744471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7886700" cy="854074"/>
          </a:xfrm>
        </p:spPr>
        <p:txBody>
          <a:bodyPr>
            <a:noAutofit/>
          </a:bodyPr>
          <a:lstStyle/>
          <a:p>
            <a:r>
              <a:rPr lang="en-US" sz="2800" dirty="0">
                <a:effectLst/>
              </a:rPr>
              <a:t>NSF Proposal Submissions….</a:t>
            </a:r>
            <a:endParaRPr lang="en-US" sz="2800" dirty="0"/>
          </a:p>
        </p:txBody>
      </p:sp>
      <p:sp>
        <p:nvSpPr>
          <p:cNvPr id="2" name="Content Placeholder 1"/>
          <p:cNvSpPr>
            <a:spLocks noGrp="1"/>
          </p:cNvSpPr>
          <p:nvPr>
            <p:ph idx="1"/>
          </p:nvPr>
        </p:nvSpPr>
        <p:spPr>
          <a:xfrm>
            <a:off x="628650" y="1160931"/>
            <a:ext cx="8515350" cy="5410198"/>
          </a:xfrm>
        </p:spPr>
        <p:txBody>
          <a:bodyPr>
            <a:normAutofit fontScale="92500" lnSpcReduction="20000"/>
          </a:bodyPr>
          <a:lstStyle/>
          <a:p>
            <a:r>
              <a:rPr lang="en-US" sz="2400" dirty="0"/>
              <a:t>Overview of NSF Submission Process – </a:t>
            </a:r>
            <a:r>
              <a:rPr lang="en-US" sz="2400" dirty="0">
                <a:solidFill>
                  <a:srgbClr val="FF0000"/>
                </a:solidFill>
              </a:rPr>
              <a:t>Deadlines</a:t>
            </a:r>
            <a:endParaRPr lang="en-US" sz="2400" dirty="0"/>
          </a:p>
          <a:p>
            <a:pPr lvl="1"/>
            <a:r>
              <a:rPr lang="en-US" sz="2000" dirty="0"/>
              <a:t>Deadline if date given is 5 pm local</a:t>
            </a:r>
          </a:p>
          <a:p>
            <a:pPr lvl="1"/>
            <a:r>
              <a:rPr lang="en-US" sz="2000" dirty="0"/>
              <a:t>Deadline – no acceptance after the deadline date; no exceptions except unusual circumstances (NSF closed, natural/anthropogenic disaster, organization unable to submit)</a:t>
            </a:r>
          </a:p>
          <a:p>
            <a:pPr lvl="1"/>
            <a:r>
              <a:rPr lang="en-US" sz="2000" dirty="0"/>
              <a:t>If a deadline falls on a weekend or holiday it is extended to following business day</a:t>
            </a:r>
          </a:p>
          <a:p>
            <a:pPr lvl="1"/>
            <a:r>
              <a:rPr lang="en-US" dirty="0"/>
              <a:t>Submission window – end date is the same as a deadline date</a:t>
            </a:r>
          </a:p>
          <a:p>
            <a:pPr lvl="1"/>
            <a:r>
              <a:rPr lang="en-US" dirty="0"/>
              <a:t>Target  – proposal is accepted after deadline, but it may miss a review panel or meeting (consequential funding impact) (recommend consider target same as Deadline)</a:t>
            </a:r>
          </a:p>
          <a:p>
            <a:pPr lvl="1"/>
            <a:r>
              <a:rPr lang="en-US" sz="2000" dirty="0"/>
              <a:t>Collaborative submission by multiple organizations must be submitted by all organizations before deadline by each locality or entire proposal is rejected.</a:t>
            </a:r>
          </a:p>
          <a:p>
            <a:pPr lvl="1"/>
            <a:r>
              <a:rPr lang="en-US" dirty="0"/>
              <a:t>Some Divisions in NSF are going to no-deadline submissions (open window/rolling deadline) which means you can submit throughout the year – requires close communication with the program officer or you may miss a review panel. </a:t>
            </a:r>
          </a:p>
        </p:txBody>
      </p:sp>
    </p:spTree>
    <p:extLst>
      <p:ext uri="{BB962C8B-B14F-4D97-AF65-F5344CB8AC3E}">
        <p14:creationId xmlns:p14="http://schemas.microsoft.com/office/powerpoint/2010/main" val="680108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2133" y="457201"/>
            <a:ext cx="7704667" cy="838199"/>
          </a:xfrm>
        </p:spPr>
        <p:txBody>
          <a:bodyPr>
            <a:noAutofit/>
          </a:bodyPr>
          <a:lstStyle/>
          <a:p>
            <a:r>
              <a:rPr lang="en-US" sz="2800" dirty="0">
                <a:effectLst/>
              </a:rPr>
              <a:t>NSF Proposal Submissions….</a:t>
            </a:r>
            <a:endParaRPr lang="en-US" sz="2800" dirty="0"/>
          </a:p>
        </p:txBody>
      </p:sp>
      <p:sp>
        <p:nvSpPr>
          <p:cNvPr id="2" name="Content Placeholder 1"/>
          <p:cNvSpPr>
            <a:spLocks noGrp="1"/>
          </p:cNvSpPr>
          <p:nvPr>
            <p:ph idx="1"/>
          </p:nvPr>
        </p:nvSpPr>
        <p:spPr>
          <a:xfrm>
            <a:off x="484094" y="1905000"/>
            <a:ext cx="8686800" cy="3581400"/>
          </a:xfrm>
        </p:spPr>
        <p:txBody>
          <a:bodyPr>
            <a:normAutofit/>
          </a:bodyPr>
          <a:lstStyle/>
          <a:p>
            <a:endParaRPr lang="en-US" dirty="0"/>
          </a:p>
          <a:p>
            <a:r>
              <a:rPr lang="en-US" sz="2800" dirty="0"/>
              <a:t>NSF Proposal Submission Portals</a:t>
            </a:r>
          </a:p>
          <a:p>
            <a:pPr lvl="1"/>
            <a:r>
              <a:rPr lang="en-US" sz="2800" dirty="0"/>
              <a:t>Grants.gov (rarely used)</a:t>
            </a:r>
          </a:p>
          <a:p>
            <a:pPr lvl="1"/>
            <a:r>
              <a:rPr lang="en-US" sz="2800" dirty="0"/>
              <a:t>Fastlane (primary focus)</a:t>
            </a:r>
          </a:p>
          <a:p>
            <a:pPr lvl="1"/>
            <a:r>
              <a:rPr lang="en-US" sz="2800" dirty="0"/>
              <a:t>Research.gov (replacing Fastlane)</a:t>
            </a:r>
          </a:p>
          <a:p>
            <a:pPr marL="342900" lvl="1" indent="0">
              <a:buNone/>
            </a:pPr>
            <a:endParaRPr lang="en-US" dirty="0"/>
          </a:p>
          <a:p>
            <a:pPr marL="0" indent="0">
              <a:buNone/>
            </a:pPr>
            <a:endParaRPr lang="en-US" dirty="0"/>
          </a:p>
        </p:txBody>
      </p:sp>
    </p:spTree>
    <p:extLst>
      <p:ext uri="{BB962C8B-B14F-4D97-AF65-F5344CB8AC3E}">
        <p14:creationId xmlns:p14="http://schemas.microsoft.com/office/powerpoint/2010/main" val="42652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854074"/>
          </a:xfrm>
        </p:spPr>
        <p:txBody>
          <a:bodyPr>
            <a:noAutofit/>
          </a:bodyPr>
          <a:lstStyle/>
          <a:p>
            <a:r>
              <a:rPr lang="en-US" sz="2800" dirty="0"/>
              <a:t>NSF Proposal Submissions….</a:t>
            </a:r>
          </a:p>
        </p:txBody>
      </p:sp>
      <p:sp>
        <p:nvSpPr>
          <p:cNvPr id="5" name="Content Placeholder 4"/>
          <p:cNvSpPr>
            <a:spLocks noGrp="1"/>
          </p:cNvSpPr>
          <p:nvPr>
            <p:ph idx="1"/>
          </p:nvPr>
        </p:nvSpPr>
        <p:spPr>
          <a:xfrm>
            <a:off x="664509" y="1219201"/>
            <a:ext cx="8134350" cy="5333999"/>
          </a:xfrm>
        </p:spPr>
        <p:txBody>
          <a:bodyPr>
            <a:normAutofit fontScale="92500"/>
          </a:bodyPr>
          <a:lstStyle/>
          <a:p>
            <a:r>
              <a:rPr lang="en-US" sz="2400" dirty="0"/>
              <a:t>Grants.gov submissions for NSF</a:t>
            </a:r>
          </a:p>
          <a:p>
            <a:pPr lvl="1"/>
            <a:r>
              <a:rPr lang="en-US" dirty="0"/>
              <a:t>Not all NSF proposals can be submitted via grants.gov but most can (Collaborative, updates, and revisions must be done through Fastlane).</a:t>
            </a:r>
          </a:p>
          <a:p>
            <a:pPr lvl="1"/>
            <a:r>
              <a:rPr lang="en-US" sz="2000" dirty="0"/>
              <a:t>OU has a grants.gov log in; PI still needs Fastlane account set up.</a:t>
            </a:r>
          </a:p>
          <a:p>
            <a:pPr lvl="1"/>
            <a:r>
              <a:rPr lang="en-US" sz="2000" dirty="0"/>
              <a:t>Budget and subcontract budget is much harder to load.</a:t>
            </a:r>
          </a:p>
          <a:p>
            <a:pPr lvl="1"/>
            <a:r>
              <a:rPr lang="en-US" sz="2000" dirty="0"/>
              <a:t>Checklist form must be completed.</a:t>
            </a:r>
          </a:p>
          <a:p>
            <a:pPr lvl="1"/>
            <a:r>
              <a:rPr lang="en-US" sz="2000" dirty="0"/>
              <a:t>Be very careful with compatible adobe versions, file names and name length, and file extensions.</a:t>
            </a:r>
          </a:p>
          <a:p>
            <a:pPr lvl="1"/>
            <a:r>
              <a:rPr lang="en-US" sz="2000" dirty="0"/>
              <a:t>Types of files needed are same as Fastlane (Summary, description, etc.).</a:t>
            </a:r>
          </a:p>
          <a:p>
            <a:pPr lvl="1"/>
            <a:r>
              <a:rPr lang="en-US" sz="2000" dirty="0"/>
              <a:t>Access to submitted proposal cannot be done through grants.gov; submission will actually post into Fastlane.</a:t>
            </a:r>
          </a:p>
          <a:p>
            <a:pPr lvl="1"/>
            <a:r>
              <a:rPr lang="en-US" b="1" dirty="0">
                <a:solidFill>
                  <a:srgbClr val="FF0000"/>
                </a:solidFill>
              </a:rPr>
              <a:t>At OU we consider all NSF submissions as going in via Fastlane or Research.gov unless the PI tells us otherwise </a:t>
            </a:r>
            <a:r>
              <a:rPr lang="en-US" b="1" u="sng" dirty="0">
                <a:solidFill>
                  <a:srgbClr val="FF0000"/>
                </a:solidFill>
              </a:rPr>
              <a:t>well</a:t>
            </a:r>
            <a:r>
              <a:rPr lang="en-US" b="1" dirty="0">
                <a:solidFill>
                  <a:srgbClr val="FF0000"/>
                </a:solidFill>
              </a:rPr>
              <a:t> in advance.</a:t>
            </a:r>
            <a:endParaRPr lang="en-US" sz="2000"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701674"/>
          </a:xfrm>
        </p:spPr>
        <p:txBody>
          <a:bodyPr>
            <a:noAutofit/>
          </a:bodyPr>
          <a:lstStyle/>
          <a:p>
            <a:r>
              <a:rPr lang="en-US" sz="2800" dirty="0">
                <a:effectLst/>
              </a:rPr>
              <a:t>NSF Proposal Submissions….</a:t>
            </a:r>
            <a:endParaRPr lang="en-US" sz="2800" dirty="0"/>
          </a:p>
        </p:txBody>
      </p:sp>
      <p:sp>
        <p:nvSpPr>
          <p:cNvPr id="5" name="Content Placeholder 4"/>
          <p:cNvSpPr>
            <a:spLocks noGrp="1"/>
          </p:cNvSpPr>
          <p:nvPr>
            <p:ph idx="1"/>
          </p:nvPr>
        </p:nvSpPr>
        <p:spPr>
          <a:xfrm>
            <a:off x="611949" y="957415"/>
            <a:ext cx="8320088" cy="5562599"/>
          </a:xfrm>
        </p:spPr>
        <p:txBody>
          <a:bodyPr>
            <a:normAutofit fontScale="92500" lnSpcReduction="20000"/>
          </a:bodyPr>
          <a:lstStyle/>
          <a:p>
            <a:r>
              <a:rPr lang="en-US" sz="2800" dirty="0"/>
              <a:t>PI Starts Proposal in Fastlane or Research.gov</a:t>
            </a:r>
          </a:p>
          <a:p>
            <a:pPr lvl="1"/>
            <a:r>
              <a:rPr lang="en-US" sz="2400" dirty="0"/>
              <a:t>PI needs NSF ID number, password, affiliation with organization </a:t>
            </a:r>
            <a:r>
              <a:rPr lang="en-US" sz="2400" dirty="0">
                <a:solidFill>
                  <a:srgbClr val="FF0000"/>
                </a:solidFill>
              </a:rPr>
              <a:t>(only one id)</a:t>
            </a:r>
          </a:p>
          <a:p>
            <a:pPr lvl="1"/>
            <a:r>
              <a:rPr lang="en-US" sz="2400" dirty="0"/>
              <a:t>Organizations usually have a point of contact for limited Fastlane assistance such as affiliation and account set up (OU has link on the Grants section of VPRP website)</a:t>
            </a:r>
          </a:p>
          <a:p>
            <a:pPr lvl="1"/>
            <a:r>
              <a:rPr lang="en-US" sz="2400" dirty="0"/>
              <a:t>All other Co-PIs will also need an NSF ID and password – the PI will use that ID (or their email)  to add the Co-PIs to the Cover Sheet (they must set their id up and affiliate with their organization – not using OUs links)</a:t>
            </a:r>
          </a:p>
          <a:p>
            <a:r>
              <a:rPr lang="en-US" sz="2800" dirty="0"/>
              <a:t>In Fastlane go under Proposal Functions, create your proposal</a:t>
            </a:r>
          </a:p>
          <a:p>
            <a:r>
              <a:rPr lang="en-US" sz="2800" dirty="0"/>
              <a:t>In Rgov ‘Prepare New Proposal’ will step you through all the entries until you get to the page with all the tabs to load files.</a:t>
            </a:r>
          </a:p>
          <a:p>
            <a:pPr lvl="1">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777874"/>
          </a:xfrm>
        </p:spPr>
        <p:txBody>
          <a:bodyPr>
            <a:noAutofit/>
          </a:bodyPr>
          <a:lstStyle/>
          <a:p>
            <a:r>
              <a:rPr lang="en-US" sz="2800" dirty="0"/>
              <a:t>NSF Proposal Submissions….</a:t>
            </a:r>
          </a:p>
        </p:txBody>
      </p:sp>
      <p:sp>
        <p:nvSpPr>
          <p:cNvPr id="5" name="Content Placeholder 4"/>
          <p:cNvSpPr>
            <a:spLocks noGrp="1"/>
          </p:cNvSpPr>
          <p:nvPr>
            <p:ph idx="1"/>
          </p:nvPr>
        </p:nvSpPr>
        <p:spPr>
          <a:xfrm>
            <a:off x="735106" y="1295400"/>
            <a:ext cx="8382000" cy="5562600"/>
          </a:xfrm>
        </p:spPr>
        <p:txBody>
          <a:bodyPr>
            <a:normAutofit fontScale="92500" lnSpcReduction="20000"/>
          </a:bodyPr>
          <a:lstStyle/>
          <a:p>
            <a:r>
              <a:rPr lang="en-US" sz="2800" dirty="0"/>
              <a:t>SRO Access/PINs</a:t>
            </a:r>
          </a:p>
          <a:p>
            <a:pPr lvl="1"/>
            <a:r>
              <a:rPr lang="en-US" sz="2400" dirty="0"/>
              <a:t>PI allows SRO Access (this means ORS can see it)</a:t>
            </a:r>
          </a:p>
          <a:p>
            <a:pPr lvl="2"/>
            <a:r>
              <a:rPr lang="en-US" sz="1800" dirty="0"/>
              <a:t>Options are Read, Edit, and Submit</a:t>
            </a:r>
          </a:p>
          <a:p>
            <a:pPr lvl="2"/>
            <a:r>
              <a:rPr lang="en-US" sz="1800" dirty="0"/>
              <a:t>Read and Edit are minimum if ORS is to help you</a:t>
            </a:r>
          </a:p>
          <a:p>
            <a:pPr lvl="3"/>
            <a:r>
              <a:rPr lang="en-US" sz="1600" dirty="0"/>
              <a:t>Different SRO offices will do different levels of assistance and the level of assistance possible may vary depending on deadlines and timing</a:t>
            </a:r>
          </a:p>
          <a:p>
            <a:pPr lvl="2"/>
            <a:r>
              <a:rPr lang="en-US" sz="1800" dirty="0"/>
              <a:t>Recommend do all three at one time but it is the PI’s option</a:t>
            </a:r>
          </a:p>
          <a:p>
            <a:pPr lvl="2"/>
            <a:r>
              <a:rPr lang="en-US" sz="1800" dirty="0"/>
              <a:t>PI will receive warnings and errors if items need to be loaded when you give access—just hit ‘proceed’</a:t>
            </a:r>
          </a:p>
          <a:p>
            <a:pPr lvl="2"/>
            <a:r>
              <a:rPr lang="en-US" sz="1800" dirty="0"/>
              <a:t>PI will still have access with SRO</a:t>
            </a:r>
          </a:p>
          <a:p>
            <a:r>
              <a:rPr lang="en-US" sz="2800" dirty="0"/>
              <a:t>Assignment of Pin (if needed)</a:t>
            </a:r>
          </a:p>
          <a:p>
            <a:pPr lvl="1"/>
            <a:r>
              <a:rPr lang="en-US" sz="2400" dirty="0"/>
              <a:t>PI needs to assign pin</a:t>
            </a:r>
          </a:p>
          <a:p>
            <a:pPr lvl="2"/>
            <a:r>
              <a:rPr lang="en-US" sz="1800" dirty="0"/>
              <a:t>Pin needed for collaborative proposal from multiple organization</a:t>
            </a:r>
          </a:p>
          <a:p>
            <a:pPr lvl="2"/>
            <a:r>
              <a:rPr lang="en-US" sz="1800" dirty="0"/>
              <a:t>Useful if you want Senior Personnel or other people to review items loaded (with the proposal number and pin anyone in the world with Fastlane account can log in to see what you have loaded).</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701674"/>
          </a:xfrm>
        </p:spPr>
        <p:txBody>
          <a:bodyPr>
            <a:noAutofit/>
          </a:bodyPr>
          <a:lstStyle/>
          <a:p>
            <a:r>
              <a:rPr lang="en-US" sz="2800" dirty="0">
                <a:effectLst/>
              </a:rPr>
              <a:t>NSF Proposal Submissions….</a:t>
            </a:r>
            <a:endParaRPr lang="en-US" sz="2800" dirty="0"/>
          </a:p>
        </p:txBody>
      </p:sp>
      <p:sp>
        <p:nvSpPr>
          <p:cNvPr id="5" name="Content Placeholder 4"/>
          <p:cNvSpPr>
            <a:spLocks noGrp="1"/>
          </p:cNvSpPr>
          <p:nvPr>
            <p:ph idx="1"/>
          </p:nvPr>
        </p:nvSpPr>
        <p:spPr>
          <a:xfrm>
            <a:off x="595312" y="1066801"/>
            <a:ext cx="8548688" cy="5426072"/>
          </a:xfrm>
        </p:spPr>
        <p:txBody>
          <a:bodyPr>
            <a:normAutofit fontScale="85000" lnSpcReduction="20000"/>
          </a:bodyPr>
          <a:lstStyle/>
          <a:p>
            <a:r>
              <a:rPr lang="en-US" sz="2800" dirty="0"/>
              <a:t>Research.gov is replacing Fastlane</a:t>
            </a:r>
          </a:p>
          <a:p>
            <a:r>
              <a:rPr lang="en-US" sz="2800" dirty="0"/>
              <a:t>Essentially it is Fastlane part 2 – many of the features are the same or similar but there is improved file handling and error checking</a:t>
            </a:r>
          </a:p>
          <a:p>
            <a:r>
              <a:rPr lang="en-US" sz="2800" dirty="0"/>
              <a:t>Reporting has been done in Research.gov for a couple of years now.</a:t>
            </a:r>
          </a:p>
          <a:p>
            <a:r>
              <a:rPr lang="en-US" sz="2800" dirty="0"/>
              <a:t>Most submissions can now be done in either Fastlane or Research.gov; some </a:t>
            </a:r>
            <a:r>
              <a:rPr lang="en-US" sz="2800" u="sng" dirty="0"/>
              <a:t>must</a:t>
            </a:r>
            <a:r>
              <a:rPr lang="en-US" sz="2800" dirty="0"/>
              <a:t> be done in Rgov.</a:t>
            </a:r>
          </a:p>
          <a:p>
            <a:r>
              <a:rPr lang="en-US" sz="2800" dirty="0"/>
              <a:t>In the past we recommended using Fastlane as much as possible while bugs were being worked out of the Research.gov website.  If you have a simple proposal (especially without subcontracts) you might consider giving Research.gov a try.</a:t>
            </a:r>
          </a:p>
          <a:p>
            <a:r>
              <a:rPr lang="en-US" sz="2800" dirty="0"/>
              <a:t>Indications we are hearing is that Fastlane will start phasing out in FY 22/23.</a:t>
            </a:r>
          </a:p>
          <a:p>
            <a:pPr lvl="1">
              <a:buNone/>
            </a:pPr>
            <a:endParaRPr lang="en-US" dirty="0"/>
          </a:p>
        </p:txBody>
      </p:sp>
    </p:spTree>
    <p:extLst>
      <p:ext uri="{BB962C8B-B14F-4D97-AF65-F5344CB8AC3E}">
        <p14:creationId xmlns:p14="http://schemas.microsoft.com/office/powerpoint/2010/main" val="4005821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email&#10;&#10;Description automatically generated">
            <a:extLst>
              <a:ext uri="{FF2B5EF4-FFF2-40B4-BE49-F238E27FC236}">
                <a16:creationId xmlns:a16="http://schemas.microsoft.com/office/drawing/2014/main" id="{D577D8DE-650B-49AD-AB90-C2801527E7A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066800"/>
            <a:ext cx="8551176" cy="4876800"/>
          </a:xfrm>
        </p:spPr>
      </p:pic>
    </p:spTree>
    <p:extLst>
      <p:ext uri="{BB962C8B-B14F-4D97-AF65-F5344CB8AC3E}">
        <p14:creationId xmlns:p14="http://schemas.microsoft.com/office/powerpoint/2010/main" val="4179229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0799D7CB-8CF3-4852-A5C3-061024B1406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6849" y="838200"/>
            <a:ext cx="8410301" cy="4893446"/>
          </a:xfrm>
        </p:spPr>
      </p:pic>
    </p:spTree>
    <p:extLst>
      <p:ext uri="{BB962C8B-B14F-4D97-AF65-F5344CB8AC3E}">
        <p14:creationId xmlns:p14="http://schemas.microsoft.com/office/powerpoint/2010/main" val="1519399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7886700" cy="777874"/>
          </a:xfrm>
        </p:spPr>
        <p:txBody>
          <a:bodyPr>
            <a:noAutofit/>
          </a:bodyPr>
          <a:lstStyle/>
          <a:p>
            <a:r>
              <a:rPr lang="en-US" sz="2800" dirty="0">
                <a:effectLst/>
              </a:rPr>
              <a:t>NSF Proposal Submission….</a:t>
            </a:r>
            <a:endParaRPr lang="en-US" sz="2800" dirty="0"/>
          </a:p>
        </p:txBody>
      </p:sp>
      <p:sp>
        <p:nvSpPr>
          <p:cNvPr id="2" name="Content Placeholder 1"/>
          <p:cNvSpPr>
            <a:spLocks noGrp="1"/>
          </p:cNvSpPr>
          <p:nvPr>
            <p:ph idx="1"/>
          </p:nvPr>
        </p:nvSpPr>
        <p:spPr>
          <a:xfrm>
            <a:off x="1524000" y="1143001"/>
            <a:ext cx="5010150" cy="5530780"/>
          </a:xfrm>
        </p:spPr>
        <p:txBody>
          <a:bodyPr>
            <a:normAutofit/>
          </a:bodyPr>
          <a:lstStyle/>
          <a:p>
            <a:r>
              <a:rPr lang="en-US" sz="1800" dirty="0"/>
              <a:t>Part 1: Background Information</a:t>
            </a:r>
          </a:p>
          <a:p>
            <a:pPr lvl="1"/>
            <a:r>
              <a:rPr lang="en-US" sz="1600" dirty="0"/>
              <a:t>NSF Website – ‘who we are, what we do, how we work’</a:t>
            </a:r>
          </a:p>
          <a:p>
            <a:pPr lvl="1"/>
            <a:r>
              <a:rPr lang="en-US" sz="1600" dirty="0"/>
              <a:t>General information</a:t>
            </a:r>
          </a:p>
          <a:p>
            <a:pPr lvl="1"/>
            <a:r>
              <a:rPr lang="en-US" sz="1600" dirty="0"/>
              <a:t>Submission Portals</a:t>
            </a:r>
          </a:p>
          <a:p>
            <a:pPr lvl="1"/>
            <a:r>
              <a:rPr lang="en-US" sz="1600" dirty="0"/>
              <a:t>Take-a-Way</a:t>
            </a:r>
          </a:p>
          <a:p>
            <a:r>
              <a:rPr lang="en-US" sz="1800" dirty="0"/>
              <a:t>Part 2: Proposal Contents</a:t>
            </a:r>
          </a:p>
          <a:p>
            <a:pPr lvl="1"/>
            <a:r>
              <a:rPr lang="en-US" sz="1100" dirty="0"/>
              <a:t>Format Guidance</a:t>
            </a:r>
          </a:p>
          <a:p>
            <a:pPr lvl="1"/>
            <a:r>
              <a:rPr lang="en-US" sz="1100" dirty="0"/>
              <a:t>Common Proposal Requirements and Issues-Tab by Tab</a:t>
            </a:r>
          </a:p>
          <a:p>
            <a:pPr lvl="1"/>
            <a:r>
              <a:rPr lang="en-US" sz="1100" dirty="0"/>
              <a:t>Take-a-Way</a:t>
            </a:r>
          </a:p>
          <a:p>
            <a:r>
              <a:rPr lang="en-US" sz="1800" dirty="0"/>
              <a:t>Part 3: After Submission </a:t>
            </a:r>
          </a:p>
          <a:p>
            <a:pPr lvl="1"/>
            <a:r>
              <a:rPr lang="en-US" sz="1400" dirty="0"/>
              <a:t>Other Actions</a:t>
            </a:r>
          </a:p>
          <a:p>
            <a:pPr lvl="1"/>
            <a:r>
              <a:rPr lang="en-US" sz="1400" dirty="0"/>
              <a:t>Review</a:t>
            </a:r>
          </a:p>
          <a:p>
            <a:pPr lvl="1"/>
            <a:r>
              <a:rPr lang="en-US" sz="1400" dirty="0"/>
              <a:t>Special Notes and Take-a-Way</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Graphical user interface, text, application&#10;&#10;Description automatically generated">
            <a:extLst>
              <a:ext uri="{FF2B5EF4-FFF2-40B4-BE49-F238E27FC236}">
                <a16:creationId xmlns:a16="http://schemas.microsoft.com/office/drawing/2014/main" id="{937CB2F8-4E36-4007-B696-89802392B58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1030" y="681372"/>
            <a:ext cx="8238170" cy="5317792"/>
          </a:xfrm>
        </p:spPr>
      </p:pic>
    </p:spTree>
    <p:extLst>
      <p:ext uri="{BB962C8B-B14F-4D97-AF65-F5344CB8AC3E}">
        <p14:creationId xmlns:p14="http://schemas.microsoft.com/office/powerpoint/2010/main" val="1617837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10;&#10;Description automatically generated">
            <a:extLst>
              <a:ext uri="{FF2B5EF4-FFF2-40B4-BE49-F238E27FC236}">
                <a16:creationId xmlns:a16="http://schemas.microsoft.com/office/drawing/2014/main" id="{8B27352C-08F0-4EED-90A7-40EC75C278E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469" y="1143000"/>
            <a:ext cx="8943200" cy="4856163"/>
          </a:xfrm>
        </p:spPr>
      </p:pic>
    </p:spTree>
    <p:extLst>
      <p:ext uri="{BB962C8B-B14F-4D97-AF65-F5344CB8AC3E}">
        <p14:creationId xmlns:p14="http://schemas.microsoft.com/office/powerpoint/2010/main" val="1940525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C413CE5-802C-41E0-96B9-866E9903427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2843" y="1069206"/>
            <a:ext cx="8562557" cy="4929957"/>
          </a:xfrm>
        </p:spPr>
      </p:pic>
    </p:spTree>
    <p:extLst>
      <p:ext uri="{BB962C8B-B14F-4D97-AF65-F5344CB8AC3E}">
        <p14:creationId xmlns:p14="http://schemas.microsoft.com/office/powerpoint/2010/main" val="442323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F1BD642F-D8E8-458B-B951-5D63556975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914" y="1371600"/>
            <a:ext cx="8730070" cy="4457676"/>
          </a:xfrm>
        </p:spPr>
      </p:pic>
    </p:spTree>
    <p:extLst>
      <p:ext uri="{BB962C8B-B14F-4D97-AF65-F5344CB8AC3E}">
        <p14:creationId xmlns:p14="http://schemas.microsoft.com/office/powerpoint/2010/main" val="4031280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549274"/>
          </a:xfrm>
        </p:spPr>
        <p:txBody>
          <a:bodyPr>
            <a:noAutofit/>
          </a:bodyPr>
          <a:lstStyle/>
          <a:p>
            <a:r>
              <a:rPr lang="en-US" sz="2800" dirty="0"/>
              <a:t>NSF Proposal Submissions….</a:t>
            </a:r>
          </a:p>
        </p:txBody>
      </p:sp>
      <p:sp>
        <p:nvSpPr>
          <p:cNvPr id="5" name="Content Placeholder 4"/>
          <p:cNvSpPr>
            <a:spLocks noGrp="1"/>
          </p:cNvSpPr>
          <p:nvPr>
            <p:ph idx="1"/>
          </p:nvPr>
        </p:nvSpPr>
        <p:spPr>
          <a:xfrm>
            <a:off x="152400" y="914400"/>
            <a:ext cx="8839200" cy="5486399"/>
          </a:xfrm>
        </p:spPr>
        <p:txBody>
          <a:bodyPr>
            <a:normAutofit/>
          </a:bodyPr>
          <a:lstStyle/>
          <a:p>
            <a:pPr marL="0" indent="0">
              <a:buNone/>
            </a:pPr>
            <a:r>
              <a:rPr lang="en-US" sz="2400" dirty="0"/>
              <a:t>Organizational/Internal Considerations</a:t>
            </a:r>
          </a:p>
          <a:p>
            <a:pPr lvl="1"/>
            <a:r>
              <a:rPr lang="en-US" sz="2000" dirty="0"/>
              <a:t>At OU completion of the routing is what gives the PI and ORS the permission to submit any proposal</a:t>
            </a:r>
          </a:p>
          <a:p>
            <a:pPr lvl="1"/>
            <a:r>
              <a:rPr lang="en-US" sz="2000" dirty="0"/>
              <a:t>Be cognizant of submitting accurate subcontract and consultant information – is what you are submitting officially approved?</a:t>
            </a:r>
          </a:p>
          <a:p>
            <a:pPr lvl="1"/>
            <a:r>
              <a:rPr lang="en-US" sz="2000" dirty="0"/>
              <a:t>Who has what level of access/authority in Fastlane/Rgov for submission, reports, agreements, etc.  (at OU submission and agreements are done by ORS, most technical reports are done by the PI bu</a:t>
            </a:r>
            <a:r>
              <a:rPr lang="en-US" dirty="0"/>
              <a:t>t some may be submitted by ORS, most financial reports are done by ReFS)</a:t>
            </a:r>
            <a:endParaRPr lang="en-US" sz="2000" dirty="0"/>
          </a:p>
          <a:p>
            <a:pPr lvl="1"/>
            <a:r>
              <a:rPr lang="en-US" sz="2000" dirty="0"/>
              <a:t>Who is responsible for loading what parts of a Fastlane/Rgov submission? (At OU the PI is responsible for loading all the parts except the Budget tab; however, the PDS may assis</a:t>
            </a:r>
            <a:r>
              <a:rPr lang="en-US" dirty="0"/>
              <a:t>t with loading other files developed by the PI as they are able [a lot depends on timing of request and workload])</a:t>
            </a:r>
            <a:endParaRPr lang="en-US" sz="2000" dirty="0"/>
          </a:p>
        </p:txBody>
      </p:sp>
    </p:spTree>
    <p:extLst>
      <p:ext uri="{BB962C8B-B14F-4D97-AF65-F5344CB8AC3E}">
        <p14:creationId xmlns:p14="http://schemas.microsoft.com/office/powerpoint/2010/main" val="1909913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549274"/>
          </a:xfrm>
        </p:spPr>
        <p:txBody>
          <a:bodyPr>
            <a:noAutofit/>
          </a:bodyPr>
          <a:lstStyle/>
          <a:p>
            <a:r>
              <a:rPr lang="en-US" sz="2800" dirty="0"/>
              <a:t>NSF Proposal Submissions….</a:t>
            </a:r>
          </a:p>
        </p:txBody>
      </p:sp>
      <p:sp>
        <p:nvSpPr>
          <p:cNvPr id="5" name="Content Placeholder 4"/>
          <p:cNvSpPr>
            <a:spLocks noGrp="1"/>
          </p:cNvSpPr>
          <p:nvPr>
            <p:ph idx="1"/>
          </p:nvPr>
        </p:nvSpPr>
        <p:spPr>
          <a:xfrm>
            <a:off x="628650" y="1219200"/>
            <a:ext cx="8515350" cy="5105400"/>
          </a:xfrm>
        </p:spPr>
        <p:txBody>
          <a:bodyPr>
            <a:normAutofit/>
          </a:bodyPr>
          <a:lstStyle/>
          <a:p>
            <a:pPr marL="0" indent="0">
              <a:buNone/>
            </a:pPr>
            <a:r>
              <a:rPr lang="en-US" sz="2400" dirty="0"/>
              <a:t>Limited Competition (solicitation limits numbers of submissions)</a:t>
            </a:r>
          </a:p>
          <a:p>
            <a:pPr lvl="1"/>
            <a:r>
              <a:rPr lang="en-US" sz="2000" dirty="0"/>
              <a:t>If an organizational limit is specified in the solicitation, it is normal for there to be some form of internal competition (and set deadlines for this competition)</a:t>
            </a:r>
          </a:p>
          <a:p>
            <a:pPr lvl="1"/>
            <a:r>
              <a:rPr lang="en-US" sz="2000" dirty="0"/>
              <a:t>The solicitation may prescribe limits on how many proposals can be submitted by the organization (including subcontracts), by the PI, or by the PI as a CoPI</a:t>
            </a:r>
            <a:r>
              <a:rPr lang="en-US" dirty="0"/>
              <a:t>.</a:t>
            </a:r>
            <a:endParaRPr lang="en-US" sz="2000" dirty="0"/>
          </a:p>
          <a:p>
            <a:pPr lvl="1"/>
            <a:r>
              <a:rPr lang="en-US" sz="2000" dirty="0"/>
              <a:t>At OU, internal competitions are conducted by </a:t>
            </a:r>
            <a:r>
              <a:rPr lang="en-US" dirty="0"/>
              <a:t>ORS.</a:t>
            </a:r>
            <a:endParaRPr lang="en-US" sz="2000" dirty="0"/>
          </a:p>
          <a:p>
            <a:pPr lvl="1"/>
            <a:r>
              <a:rPr lang="en-US" sz="2000" dirty="0"/>
              <a:t>Participation in subcontracts may also impact the organizational limits so be aware.</a:t>
            </a:r>
          </a:p>
          <a:p>
            <a:pPr lvl="1"/>
            <a:r>
              <a:rPr lang="en-US" sz="2000" dirty="0"/>
              <a:t>If an organization (or PI) submits more than the allowed amount of proposals it can cause ALL proposals to be rejected or they may accept the first one(s) received (it is usually the PO’s choice).</a:t>
            </a:r>
            <a:endParaRPr lang="en-US" dirty="0"/>
          </a:p>
        </p:txBody>
      </p:sp>
    </p:spTree>
    <p:extLst>
      <p:ext uri="{BB962C8B-B14F-4D97-AF65-F5344CB8AC3E}">
        <p14:creationId xmlns:p14="http://schemas.microsoft.com/office/powerpoint/2010/main" val="1875715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2133" y="420130"/>
            <a:ext cx="7704667" cy="1066799"/>
          </a:xfrm>
        </p:spPr>
        <p:txBody>
          <a:bodyPr>
            <a:noAutofit/>
          </a:bodyPr>
          <a:lstStyle/>
          <a:p>
            <a:r>
              <a:rPr lang="en-US" sz="2800" dirty="0">
                <a:effectLst/>
              </a:rPr>
              <a:t>NSF Proposal Submissions….</a:t>
            </a:r>
            <a:endParaRPr lang="en-US" sz="2800" dirty="0"/>
          </a:p>
        </p:txBody>
      </p:sp>
      <p:sp>
        <p:nvSpPr>
          <p:cNvPr id="2" name="Content Placeholder 1"/>
          <p:cNvSpPr>
            <a:spLocks noGrp="1"/>
          </p:cNvSpPr>
          <p:nvPr>
            <p:ph idx="1"/>
          </p:nvPr>
        </p:nvSpPr>
        <p:spPr>
          <a:xfrm>
            <a:off x="765089" y="1806144"/>
            <a:ext cx="7886700" cy="4685271"/>
          </a:xfrm>
        </p:spPr>
        <p:txBody>
          <a:bodyPr>
            <a:normAutofit fontScale="85000" lnSpcReduction="10000"/>
          </a:bodyPr>
          <a:lstStyle/>
          <a:p>
            <a:pPr marL="342900" lvl="1" indent="0">
              <a:buNone/>
            </a:pPr>
            <a:r>
              <a:rPr lang="en-US" sz="3800" b="1" dirty="0"/>
              <a:t>Take-a-Way</a:t>
            </a:r>
          </a:p>
          <a:p>
            <a:pPr marL="342900" lvl="1" indent="0">
              <a:buNone/>
            </a:pPr>
            <a:r>
              <a:rPr lang="en-US" dirty="0"/>
              <a:t>If you are a PI, decide your division(s) of interest</a:t>
            </a:r>
          </a:p>
          <a:p>
            <a:pPr marL="342900" lvl="1" indent="0">
              <a:buNone/>
            </a:pPr>
            <a:r>
              <a:rPr lang="en-US" dirty="0"/>
              <a:t>When Director changes some programs will change</a:t>
            </a:r>
          </a:p>
          <a:p>
            <a:pPr marL="342900" lvl="1" indent="0">
              <a:buNone/>
            </a:pPr>
            <a:r>
              <a:rPr lang="en-US" dirty="0"/>
              <a:t>Program Officer changes can also change focus of funding</a:t>
            </a:r>
          </a:p>
          <a:p>
            <a:pPr marL="342900" lvl="1" indent="0">
              <a:buNone/>
            </a:pPr>
            <a:r>
              <a:rPr lang="en-US" dirty="0"/>
              <a:t>		Communicate/Get to know your Program Officer</a:t>
            </a:r>
          </a:p>
          <a:p>
            <a:pPr marL="342900" lvl="1" indent="0">
              <a:buNone/>
            </a:pPr>
            <a:r>
              <a:rPr lang="en-US" dirty="0"/>
              <a:t>		If you aren’t sure about submitting to a solicitation, send a 1-page paper on your research</a:t>
            </a:r>
          </a:p>
          <a:p>
            <a:pPr marL="342900" lvl="1" indent="0">
              <a:buNone/>
            </a:pPr>
            <a:r>
              <a:rPr lang="en-US" dirty="0"/>
              <a:t>		Ask about budget or direction questions (	Don’t ask them questions ORS can answer or submission system questions)</a:t>
            </a:r>
          </a:p>
          <a:p>
            <a:pPr marL="342900" lvl="1" indent="0">
              <a:buNone/>
            </a:pPr>
            <a:r>
              <a:rPr lang="en-US" dirty="0"/>
              <a:t>Consider Broader Impacts (and include funding in the budget)</a:t>
            </a:r>
          </a:p>
          <a:p>
            <a:pPr marL="342900" lvl="1" indent="0">
              <a:buNone/>
            </a:pPr>
            <a:r>
              <a:rPr lang="en-US" dirty="0"/>
              <a:t>Consider Education if possible</a:t>
            </a:r>
          </a:p>
          <a:p>
            <a:pPr marL="342900" lvl="1" indent="0">
              <a:buNone/>
            </a:pPr>
            <a:r>
              <a:rPr lang="en-US" dirty="0"/>
              <a:t>Check new PAPPG when it posts for comments (usually in the fall)</a:t>
            </a:r>
          </a:p>
          <a:p>
            <a:pPr marL="342900" lvl="1" indent="0">
              <a:buNone/>
            </a:pPr>
            <a:r>
              <a:rPr lang="en-US" dirty="0"/>
              <a:t>Start learning Research.gov</a:t>
            </a:r>
          </a:p>
          <a:p>
            <a:pPr marL="342900" lvl="1" indent="0">
              <a:buNone/>
            </a:pPr>
            <a:endParaRPr lang="en-US" dirty="0"/>
          </a:p>
          <a:p>
            <a:pPr marL="342900" lvl="1" indent="0">
              <a:buNone/>
            </a:pPr>
            <a:endParaRPr lang="en-US" dirty="0"/>
          </a:p>
          <a:p>
            <a:pPr marL="342900" lvl="1" indent="0">
              <a:buNone/>
            </a:pPr>
            <a:endParaRPr lang="en-US" dirty="0"/>
          </a:p>
        </p:txBody>
      </p:sp>
    </p:spTree>
    <p:extLst>
      <p:ext uri="{BB962C8B-B14F-4D97-AF65-F5344CB8AC3E}">
        <p14:creationId xmlns:p14="http://schemas.microsoft.com/office/powerpoint/2010/main" val="116795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7886700" cy="777874"/>
          </a:xfrm>
        </p:spPr>
        <p:txBody>
          <a:bodyPr>
            <a:noAutofit/>
          </a:bodyPr>
          <a:lstStyle/>
          <a:p>
            <a:r>
              <a:rPr lang="en-US" sz="2800" dirty="0">
                <a:effectLst/>
              </a:rPr>
              <a:t>NSF Proposal Submission….</a:t>
            </a:r>
            <a:endParaRPr lang="en-US" sz="2800" dirty="0"/>
          </a:p>
        </p:txBody>
      </p:sp>
      <p:sp>
        <p:nvSpPr>
          <p:cNvPr id="2" name="Content Placeholder 1"/>
          <p:cNvSpPr>
            <a:spLocks noGrp="1"/>
          </p:cNvSpPr>
          <p:nvPr>
            <p:ph idx="1"/>
          </p:nvPr>
        </p:nvSpPr>
        <p:spPr>
          <a:xfrm>
            <a:off x="1524000" y="2057400"/>
            <a:ext cx="5010150" cy="2743199"/>
          </a:xfrm>
        </p:spPr>
        <p:txBody>
          <a:bodyPr>
            <a:normAutofit/>
          </a:bodyPr>
          <a:lstStyle/>
          <a:p>
            <a:r>
              <a:rPr lang="en-US" dirty="0"/>
              <a:t>Part 1: Background Information</a:t>
            </a:r>
          </a:p>
          <a:p>
            <a:pPr lvl="1"/>
            <a:r>
              <a:rPr lang="en-US" dirty="0"/>
              <a:t>NSF Website – ‘who we are, what we do, how we work’</a:t>
            </a:r>
          </a:p>
          <a:p>
            <a:pPr lvl="1"/>
            <a:r>
              <a:rPr lang="en-US" dirty="0"/>
              <a:t>General information</a:t>
            </a:r>
          </a:p>
          <a:p>
            <a:pPr lvl="1"/>
            <a:r>
              <a:rPr lang="en-US" dirty="0"/>
              <a:t>Submission Portals</a:t>
            </a:r>
          </a:p>
          <a:p>
            <a:pPr lvl="1"/>
            <a:r>
              <a:rPr lang="en-US" dirty="0"/>
              <a:t>Take-a-Way</a:t>
            </a:r>
          </a:p>
        </p:txBody>
      </p:sp>
    </p:spTree>
    <p:extLst>
      <p:ext uri="{BB962C8B-B14F-4D97-AF65-F5344CB8AC3E}">
        <p14:creationId xmlns:p14="http://schemas.microsoft.com/office/powerpoint/2010/main" val="256952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45671"/>
            <a:ext cx="7886700" cy="797329"/>
          </a:xfrm>
        </p:spPr>
        <p:txBody>
          <a:bodyPr>
            <a:noAutofit/>
          </a:bodyPr>
          <a:lstStyle/>
          <a:p>
            <a:r>
              <a:rPr lang="en-US" sz="2800" dirty="0">
                <a:effectLst/>
              </a:rPr>
              <a:t>NSF Proposal Submission….</a:t>
            </a:r>
            <a:endParaRPr lang="en-US" sz="2800" dirty="0"/>
          </a:p>
        </p:txBody>
      </p:sp>
      <p:sp>
        <p:nvSpPr>
          <p:cNvPr id="2" name="Content Placeholder 1"/>
          <p:cNvSpPr>
            <a:spLocks noGrp="1"/>
          </p:cNvSpPr>
          <p:nvPr>
            <p:ph idx="1"/>
          </p:nvPr>
        </p:nvSpPr>
        <p:spPr>
          <a:xfrm>
            <a:off x="591580" y="1143000"/>
            <a:ext cx="8610600" cy="5715000"/>
          </a:xfrm>
        </p:spPr>
        <p:txBody>
          <a:bodyPr>
            <a:normAutofit/>
          </a:bodyPr>
          <a:lstStyle/>
          <a:p>
            <a:r>
              <a:rPr lang="en-US" sz="1800" dirty="0">
                <a:hlinkClick r:id="rId2"/>
              </a:rPr>
              <a:t>At a Glance | NSF - National Science Foundation</a:t>
            </a:r>
            <a:endParaRPr lang="en-US" sz="1800" dirty="0"/>
          </a:p>
          <a:p>
            <a:pPr lvl="1"/>
            <a:r>
              <a:rPr lang="en-US" dirty="0"/>
              <a:t>Independent Federal Agency created by Congress to promote the progress of science; to advance the national health, prosperity, and welfare; to secure the national defense.</a:t>
            </a:r>
          </a:p>
          <a:p>
            <a:pPr lvl="1"/>
            <a:r>
              <a:rPr lang="en-US" dirty="0"/>
              <a:t>Average proposal is 3 years</a:t>
            </a:r>
          </a:p>
          <a:p>
            <a:pPr lvl="1"/>
            <a:r>
              <a:rPr lang="en-US" dirty="0"/>
              <a:t>NSF's goals -- discovery, learning, research infrastructure and stewardship</a:t>
            </a:r>
          </a:p>
          <a:p>
            <a:pPr lvl="1"/>
            <a:r>
              <a:rPr lang="en-US" dirty="0"/>
              <a:t>Another essential element in NSF's mission is support for science and engineering education, from pre-K through graduate school and beyond. The research we fund is thoroughly integrated with education to help ensure that there will always be plenty of skilled people available to work in new and emerging scientific, engineering and technological fields, and plenty of capable teachers to educate the next generation</a:t>
            </a:r>
            <a:endParaRPr lang="en-US" sz="2400" dirty="0">
              <a:solidFill>
                <a:srgbClr val="FF0000"/>
              </a:solidFill>
            </a:endParaRPr>
          </a:p>
        </p:txBody>
      </p:sp>
    </p:spTree>
    <p:extLst>
      <p:ext uri="{BB962C8B-B14F-4D97-AF65-F5344CB8AC3E}">
        <p14:creationId xmlns:p14="http://schemas.microsoft.com/office/powerpoint/2010/main" val="3095338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45671"/>
            <a:ext cx="7886700" cy="797329"/>
          </a:xfrm>
        </p:spPr>
        <p:txBody>
          <a:bodyPr>
            <a:noAutofit/>
          </a:bodyPr>
          <a:lstStyle/>
          <a:p>
            <a:r>
              <a:rPr lang="en-US" sz="2800" dirty="0">
                <a:effectLst/>
              </a:rPr>
              <a:t>NSF Proposal Submission….</a:t>
            </a:r>
            <a:endParaRPr lang="en-US" sz="2800" dirty="0"/>
          </a:p>
        </p:txBody>
      </p:sp>
      <p:sp>
        <p:nvSpPr>
          <p:cNvPr id="2" name="Content Placeholder 1"/>
          <p:cNvSpPr>
            <a:spLocks noGrp="1"/>
          </p:cNvSpPr>
          <p:nvPr>
            <p:ph idx="1"/>
          </p:nvPr>
        </p:nvSpPr>
        <p:spPr>
          <a:xfrm>
            <a:off x="533400" y="1143000"/>
            <a:ext cx="8610600" cy="4343400"/>
          </a:xfrm>
        </p:spPr>
        <p:txBody>
          <a:bodyPr>
            <a:normAutofit lnSpcReduction="10000"/>
          </a:bodyPr>
          <a:lstStyle/>
          <a:p>
            <a:r>
              <a:rPr lang="en-US" dirty="0"/>
              <a:t>‘Who we are’</a:t>
            </a:r>
            <a:endParaRPr lang="en-US" sz="1800" dirty="0"/>
          </a:p>
          <a:p>
            <a:pPr lvl="1"/>
            <a:r>
              <a:rPr lang="en-US" dirty="0"/>
              <a:t>Leadership is a Director and a 24-member National Science Board (6-year terms)</a:t>
            </a:r>
          </a:p>
          <a:p>
            <a:pPr lvl="1"/>
            <a:r>
              <a:rPr lang="en-US" dirty="0"/>
              <a:t>NSF is divided into the following seven directorates that support science and engineering research and education: Biological Sciences, Computer and Information Science and Engineering, Engineering, Geosciences, Mathematical and Physical Sciences, Social, Behavioral and Economic Sciences, and Education and Human Resources.</a:t>
            </a:r>
          </a:p>
          <a:p>
            <a:pPr lvl="1"/>
            <a:r>
              <a:rPr lang="en-US" dirty="0"/>
              <a:t>Each directorate is headed by an assistant director and each is further subdivided into divisions like materials research, ocean sciences and behavioral and cognitive sciences.</a:t>
            </a:r>
          </a:p>
          <a:p>
            <a:pPr lvl="1"/>
            <a:r>
              <a:rPr lang="en-US" dirty="0"/>
              <a:t>Each division has program officers, most who serve on a rotating schedule of 2-3 years.</a:t>
            </a:r>
          </a:p>
        </p:txBody>
      </p:sp>
    </p:spTree>
    <p:extLst>
      <p:ext uri="{BB962C8B-B14F-4D97-AF65-F5344CB8AC3E}">
        <p14:creationId xmlns:p14="http://schemas.microsoft.com/office/powerpoint/2010/main" val="353002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45671"/>
            <a:ext cx="7886700" cy="797329"/>
          </a:xfrm>
        </p:spPr>
        <p:txBody>
          <a:bodyPr>
            <a:noAutofit/>
          </a:bodyPr>
          <a:lstStyle/>
          <a:p>
            <a:r>
              <a:rPr lang="en-US" sz="2800" dirty="0">
                <a:effectLst/>
              </a:rPr>
              <a:t>NSF Proposal Submission….</a:t>
            </a:r>
            <a:endParaRPr lang="en-US" sz="2800" dirty="0"/>
          </a:p>
        </p:txBody>
      </p:sp>
      <p:sp>
        <p:nvSpPr>
          <p:cNvPr id="2" name="Content Placeholder 1"/>
          <p:cNvSpPr>
            <a:spLocks noGrp="1"/>
          </p:cNvSpPr>
          <p:nvPr>
            <p:ph idx="1"/>
          </p:nvPr>
        </p:nvSpPr>
        <p:spPr>
          <a:xfrm>
            <a:off x="624531" y="1635528"/>
            <a:ext cx="8290869" cy="3088871"/>
          </a:xfrm>
        </p:spPr>
        <p:txBody>
          <a:bodyPr>
            <a:normAutofit/>
          </a:bodyPr>
          <a:lstStyle/>
          <a:p>
            <a:r>
              <a:rPr lang="en-US" sz="2800" dirty="0"/>
              <a:t>What we do</a:t>
            </a:r>
          </a:p>
          <a:p>
            <a:pPr lvl="1"/>
            <a:r>
              <a:rPr lang="en-US" dirty="0"/>
              <a:t>Supports basic research and people to create knowledge to transform the future</a:t>
            </a:r>
          </a:p>
          <a:p>
            <a:pPr lvl="1"/>
            <a:r>
              <a:rPr lang="en-US" dirty="0">
                <a:highlight>
                  <a:srgbClr val="FFFF00"/>
                </a:highlight>
              </a:rPr>
              <a:t>to promote the progress of science; to advance the national health, prosperity, and welfare; to secure the national defense</a:t>
            </a:r>
            <a:r>
              <a:rPr lang="en-US" dirty="0"/>
              <a:t>...</a:t>
            </a:r>
          </a:p>
          <a:p>
            <a:endParaRPr lang="en-US" sz="2800" dirty="0">
              <a:solidFill>
                <a:srgbClr val="FF0000"/>
              </a:solidFill>
            </a:endParaRPr>
          </a:p>
        </p:txBody>
      </p:sp>
    </p:spTree>
    <p:extLst>
      <p:ext uri="{BB962C8B-B14F-4D97-AF65-F5344CB8AC3E}">
        <p14:creationId xmlns:p14="http://schemas.microsoft.com/office/powerpoint/2010/main" val="283900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45671"/>
            <a:ext cx="7886700" cy="797329"/>
          </a:xfrm>
        </p:spPr>
        <p:txBody>
          <a:bodyPr>
            <a:noAutofit/>
          </a:bodyPr>
          <a:lstStyle/>
          <a:p>
            <a:r>
              <a:rPr lang="en-US" sz="2800" dirty="0">
                <a:effectLst/>
              </a:rPr>
              <a:t>NSF Proposal Submission….</a:t>
            </a:r>
            <a:endParaRPr lang="en-US" sz="2800" dirty="0"/>
          </a:p>
        </p:txBody>
      </p:sp>
      <p:sp>
        <p:nvSpPr>
          <p:cNvPr id="2" name="Content Placeholder 1"/>
          <p:cNvSpPr>
            <a:spLocks noGrp="1"/>
          </p:cNvSpPr>
          <p:nvPr>
            <p:ph idx="1"/>
          </p:nvPr>
        </p:nvSpPr>
        <p:spPr>
          <a:xfrm>
            <a:off x="628650" y="2209800"/>
            <a:ext cx="7886700" cy="2438400"/>
          </a:xfrm>
        </p:spPr>
        <p:txBody>
          <a:bodyPr>
            <a:normAutofit fontScale="77500" lnSpcReduction="20000"/>
          </a:bodyPr>
          <a:lstStyle/>
          <a:p>
            <a:r>
              <a:rPr lang="en-US" sz="2800" dirty="0"/>
              <a:t>How we do it</a:t>
            </a:r>
          </a:p>
          <a:p>
            <a:pPr lvl="1"/>
            <a:r>
              <a:rPr lang="en-US" sz="2400" dirty="0"/>
              <a:t>Proposals may be submitted to solicitations or as unsolicited proposals</a:t>
            </a:r>
          </a:p>
          <a:p>
            <a:pPr lvl="1"/>
            <a:r>
              <a:rPr lang="en-US" sz="2400" dirty="0"/>
              <a:t>Funding opportunities fall into three categories</a:t>
            </a:r>
          </a:p>
          <a:p>
            <a:pPr lvl="2"/>
            <a:r>
              <a:rPr lang="en-US" sz="2200" dirty="0"/>
              <a:t>Program descriptions</a:t>
            </a:r>
          </a:p>
          <a:p>
            <a:pPr lvl="2"/>
            <a:r>
              <a:rPr lang="en-US" sz="2200" dirty="0"/>
              <a:t>Program announcements</a:t>
            </a:r>
          </a:p>
          <a:p>
            <a:pPr lvl="2"/>
            <a:r>
              <a:rPr lang="en-US" sz="2200" dirty="0"/>
              <a:t>Program solicitations</a:t>
            </a:r>
          </a:p>
          <a:p>
            <a:pPr lvl="1"/>
            <a:endParaRPr lang="en-US" sz="2400" dirty="0"/>
          </a:p>
          <a:p>
            <a:endParaRPr lang="en-US" sz="2800" dirty="0">
              <a:solidFill>
                <a:srgbClr val="FF0000"/>
              </a:solidFill>
            </a:endParaRPr>
          </a:p>
        </p:txBody>
      </p:sp>
    </p:spTree>
    <p:extLst>
      <p:ext uri="{BB962C8B-B14F-4D97-AF65-F5344CB8AC3E}">
        <p14:creationId xmlns:p14="http://schemas.microsoft.com/office/powerpoint/2010/main" val="3565671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45671"/>
            <a:ext cx="7886700" cy="797329"/>
          </a:xfrm>
        </p:spPr>
        <p:txBody>
          <a:bodyPr>
            <a:noAutofit/>
          </a:bodyPr>
          <a:lstStyle/>
          <a:p>
            <a:r>
              <a:rPr lang="en-US" sz="2800" dirty="0">
                <a:effectLst/>
              </a:rPr>
              <a:t>NSF Proposal Submission….</a:t>
            </a:r>
            <a:endParaRPr lang="en-US" sz="2800" dirty="0"/>
          </a:p>
        </p:txBody>
      </p:sp>
      <p:sp>
        <p:nvSpPr>
          <p:cNvPr id="2" name="Content Placeholder 1"/>
          <p:cNvSpPr>
            <a:spLocks noGrp="1"/>
          </p:cNvSpPr>
          <p:nvPr>
            <p:ph idx="1"/>
          </p:nvPr>
        </p:nvSpPr>
        <p:spPr>
          <a:xfrm>
            <a:off x="606238" y="1295400"/>
            <a:ext cx="8610600" cy="5257800"/>
          </a:xfrm>
        </p:spPr>
        <p:txBody>
          <a:bodyPr>
            <a:normAutofit lnSpcReduction="10000"/>
          </a:bodyPr>
          <a:lstStyle/>
          <a:p>
            <a:r>
              <a:rPr lang="en-US" sz="2400" dirty="0"/>
              <a:t>NSF Submission Process -</a:t>
            </a:r>
            <a:r>
              <a:rPr lang="en-US" sz="2400" dirty="0">
                <a:solidFill>
                  <a:srgbClr val="FF0000"/>
                </a:solidFill>
              </a:rPr>
              <a:t>General Comments</a:t>
            </a:r>
          </a:p>
          <a:p>
            <a:pPr lvl="1">
              <a:buFont typeface="Wingdings" panose="05000000000000000000" pitchFamily="2" charset="2"/>
              <a:buChar char="§"/>
            </a:pPr>
            <a:r>
              <a:rPr lang="en-US" sz="2000" dirty="0"/>
              <a:t>Most recent update to NSF guidance is NSF 20-1 effective 6/1/2020</a:t>
            </a:r>
          </a:p>
          <a:p>
            <a:pPr marL="342900" lvl="1" indent="0">
              <a:buNone/>
            </a:pPr>
            <a:r>
              <a:rPr lang="en-US" sz="2000" dirty="0"/>
              <a:t>    In 2017 NSF replaced the Grant Proposal Guide (GPG) </a:t>
            </a:r>
            <a:r>
              <a:rPr lang="en-US" sz="2000" b="1" dirty="0"/>
              <a:t>and</a:t>
            </a:r>
            <a:r>
              <a:rPr lang="en-US" sz="2000" dirty="0"/>
              <a:t> Award Administration Guide (AAG) with a combined document called the NSF Proposal &amp; Award Policies &amp; Procedures Guide (PAPPG)</a:t>
            </a:r>
          </a:p>
          <a:p>
            <a:pPr lvl="1">
              <a:buFont typeface="Wingdings" panose="05000000000000000000" pitchFamily="2" charset="2"/>
              <a:buChar char="§"/>
            </a:pPr>
            <a:r>
              <a:rPr lang="en-US" sz="2000" dirty="0"/>
              <a:t>Must follow PAPPG unless specific solicitation deviates or written approval from NSF assistant directors/Office head or designee</a:t>
            </a:r>
          </a:p>
          <a:p>
            <a:pPr lvl="1">
              <a:buFont typeface="Wingdings" panose="05000000000000000000" pitchFamily="2" charset="2"/>
              <a:buChar char="§"/>
            </a:pPr>
            <a:r>
              <a:rPr lang="en-US" sz="2000" dirty="0"/>
              <a:t>Be aware when writing your proposal that you will need to use the specific solicitation and general guidance; make sure most current versions used.</a:t>
            </a:r>
          </a:p>
          <a:p>
            <a:pPr lvl="1">
              <a:buFont typeface="Wingdings" panose="05000000000000000000" pitchFamily="2" charset="2"/>
              <a:buChar char="§"/>
            </a:pPr>
            <a:r>
              <a:rPr lang="en-US" sz="2000" dirty="0"/>
              <a:t>Unsolicited proposals fall under PAPPG</a:t>
            </a:r>
          </a:p>
          <a:p>
            <a:pPr lvl="1">
              <a:buFont typeface="Wingdings" panose="05000000000000000000" pitchFamily="2" charset="2"/>
              <a:buChar char="§"/>
            </a:pPr>
            <a:r>
              <a:rPr lang="en-US" sz="2000" dirty="0"/>
              <a:t>Who may submit—Organization is normally considered the submitter except on a few proposals that are paid to individuals like some fellowships</a:t>
            </a:r>
          </a:p>
          <a:p>
            <a:pPr lvl="2">
              <a:buFont typeface="Wingdings" panose="05000000000000000000" pitchFamily="2" charset="2"/>
              <a:buChar char="§"/>
            </a:pPr>
            <a:r>
              <a:rPr lang="en-US" sz="1600" dirty="0"/>
              <a:t>Organization must have DUNS/UIN and SAM registration – OU has all of these.</a:t>
            </a:r>
            <a:endParaRPr lang="en-US" dirty="0"/>
          </a:p>
          <a:p>
            <a:endParaRPr lang="en-US" dirty="0"/>
          </a:p>
        </p:txBody>
      </p:sp>
    </p:spTree>
    <p:extLst>
      <p:ext uri="{BB962C8B-B14F-4D97-AF65-F5344CB8AC3E}">
        <p14:creationId xmlns:p14="http://schemas.microsoft.com/office/powerpoint/2010/main" val="729210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45671"/>
            <a:ext cx="7886700" cy="873529"/>
          </a:xfrm>
        </p:spPr>
        <p:txBody>
          <a:bodyPr>
            <a:noAutofit/>
          </a:bodyPr>
          <a:lstStyle/>
          <a:p>
            <a:r>
              <a:rPr lang="en-US" sz="2800" dirty="0">
                <a:effectLst/>
              </a:rPr>
              <a:t>NSF Proposal Submissions….</a:t>
            </a:r>
            <a:endParaRPr lang="en-US" sz="2800" dirty="0"/>
          </a:p>
        </p:txBody>
      </p:sp>
      <p:sp>
        <p:nvSpPr>
          <p:cNvPr id="2" name="Content Placeholder 1"/>
          <p:cNvSpPr>
            <a:spLocks noGrp="1"/>
          </p:cNvSpPr>
          <p:nvPr>
            <p:ph idx="1"/>
          </p:nvPr>
        </p:nvSpPr>
        <p:spPr>
          <a:xfrm>
            <a:off x="838200" y="1219200"/>
            <a:ext cx="8108016" cy="5486400"/>
          </a:xfrm>
        </p:spPr>
        <p:txBody>
          <a:bodyPr>
            <a:normAutofit/>
          </a:bodyPr>
          <a:lstStyle/>
          <a:p>
            <a:r>
              <a:rPr lang="en-US" sz="1600" dirty="0">
                <a:latin typeface="Times New Roman" panose="02020603050405020304" pitchFamily="18" charset="0"/>
                <a:cs typeface="Times New Roman" panose="02020603050405020304" pitchFamily="18" charset="0"/>
              </a:rPr>
              <a:t>NSF Submission Process - </a:t>
            </a:r>
            <a:r>
              <a:rPr lang="en-US" sz="1600" dirty="0">
                <a:solidFill>
                  <a:srgbClr val="FF0000"/>
                </a:solidFill>
                <a:latin typeface="Times New Roman" panose="02020603050405020304" pitchFamily="18" charset="0"/>
                <a:cs typeface="Times New Roman" panose="02020603050405020304" pitchFamily="18" charset="0"/>
              </a:rPr>
              <a:t>Types of Proposals</a:t>
            </a:r>
          </a:p>
          <a:p>
            <a:pPr lvl="1"/>
            <a:r>
              <a:rPr lang="en-US" sz="1600" dirty="0">
                <a:latin typeface="Times New Roman" panose="02020603050405020304" pitchFamily="18" charset="0"/>
                <a:cs typeface="Times New Roman" panose="02020603050405020304" pitchFamily="18" charset="0"/>
              </a:rPr>
              <a:t>Letters of Intent (mainly COI/gauge interest at NSF) </a:t>
            </a:r>
          </a:p>
          <a:p>
            <a:pPr lvl="2"/>
            <a:r>
              <a:rPr lang="en-US" sz="1600" dirty="0">
                <a:latin typeface="Times New Roman" panose="02020603050405020304" pitchFamily="18" charset="0"/>
                <a:cs typeface="Times New Roman" panose="02020603050405020304" pitchFamily="18" charset="0"/>
              </a:rPr>
              <a:t>Usually, can be submitted by PI but some require SRO/AOR submission</a:t>
            </a:r>
          </a:p>
          <a:p>
            <a:pPr lvl="2"/>
            <a:r>
              <a:rPr lang="en-US" sz="1600" dirty="0">
                <a:latin typeface="Times New Roman" panose="02020603050405020304" pitchFamily="18" charset="0"/>
                <a:cs typeface="Times New Roman" panose="02020603050405020304" pitchFamily="18" charset="0"/>
              </a:rPr>
              <a:t>Some are required and some are requested</a:t>
            </a:r>
          </a:p>
          <a:p>
            <a:pPr lvl="2"/>
            <a:r>
              <a:rPr lang="en-US" sz="1600" dirty="0">
                <a:latin typeface="Times New Roman" panose="02020603050405020304" pitchFamily="18" charset="0"/>
                <a:cs typeface="Times New Roman" panose="02020603050405020304" pitchFamily="18" charset="0"/>
              </a:rPr>
              <a:t>Some have hard deadlines</a:t>
            </a:r>
          </a:p>
          <a:p>
            <a:pPr lvl="1"/>
            <a:r>
              <a:rPr lang="en-US" sz="1600" dirty="0">
                <a:latin typeface="Times New Roman" panose="02020603050405020304" pitchFamily="18" charset="0"/>
                <a:cs typeface="Times New Roman" panose="02020603050405020304" pitchFamily="18" charset="0"/>
              </a:rPr>
              <a:t>Preliminary/Pre-proposal (COI use and go/no go indication) </a:t>
            </a:r>
          </a:p>
          <a:p>
            <a:pPr lvl="2"/>
            <a:r>
              <a:rPr lang="en-US" sz="1600" dirty="0">
                <a:latin typeface="Times New Roman" panose="02020603050405020304" pitchFamily="18" charset="0"/>
                <a:cs typeface="Times New Roman" panose="02020603050405020304" pitchFamily="18" charset="0"/>
              </a:rPr>
              <a:t>Usually require less proposal documents to be uploaded than a regular proposal </a:t>
            </a:r>
            <a:r>
              <a:rPr lang="en-US" sz="1600" u="sng" dirty="0">
                <a:latin typeface="Times New Roman" panose="02020603050405020304" pitchFamily="18" charset="0"/>
                <a:cs typeface="Times New Roman" panose="02020603050405020304" pitchFamily="18" charset="0"/>
              </a:rPr>
              <a:t>(but there are some very complicated ones too)</a:t>
            </a:r>
          </a:p>
          <a:p>
            <a:pPr lvl="2"/>
            <a:r>
              <a:rPr lang="en-US" sz="1600" dirty="0">
                <a:latin typeface="Times New Roman" panose="02020603050405020304" pitchFamily="18" charset="0"/>
                <a:cs typeface="Times New Roman" panose="02020603050405020304" pitchFamily="18" charset="0"/>
              </a:rPr>
              <a:t>May have a wide variety of special instructions</a:t>
            </a:r>
          </a:p>
          <a:p>
            <a:pPr lvl="2"/>
            <a:r>
              <a:rPr lang="en-US" sz="1600" dirty="0">
                <a:latin typeface="Times New Roman" panose="02020603050405020304" pitchFamily="18" charset="0"/>
                <a:cs typeface="Times New Roman" panose="02020603050405020304" pitchFamily="18" charset="0"/>
              </a:rPr>
              <a:t>Often have a zero or $2 budget entry</a:t>
            </a:r>
          </a:p>
          <a:p>
            <a:pPr lvl="2"/>
            <a:r>
              <a:rPr lang="en-US" sz="1600" dirty="0">
                <a:latin typeface="Times New Roman" panose="02020603050405020304" pitchFamily="18" charset="0"/>
                <a:cs typeface="Times New Roman" panose="02020603050405020304" pitchFamily="18" charset="0"/>
              </a:rPr>
              <a:t>Require submission by SRO/AOR</a:t>
            </a:r>
          </a:p>
          <a:p>
            <a:pPr lvl="2"/>
            <a:r>
              <a:rPr lang="en-US" sz="1600" dirty="0">
                <a:latin typeface="Times New Roman" panose="02020603050405020304" pitchFamily="18" charset="0"/>
                <a:cs typeface="Times New Roman" panose="02020603050405020304" pitchFamily="18" charset="0"/>
              </a:rPr>
              <a:t>Usually have hard deadline</a:t>
            </a:r>
          </a:p>
          <a:p>
            <a:pPr lvl="2"/>
            <a:r>
              <a:rPr lang="en-US" sz="1600" dirty="0">
                <a:latin typeface="Times New Roman" panose="02020603050405020304" pitchFamily="18" charset="0"/>
                <a:cs typeface="Times New Roman" panose="02020603050405020304" pitchFamily="18" charset="0"/>
              </a:rPr>
              <a:t>Increasing trend</a:t>
            </a:r>
          </a:p>
          <a:p>
            <a:pPr lvl="2"/>
            <a:r>
              <a:rPr lang="en-US" sz="1600" dirty="0">
                <a:latin typeface="Times New Roman" panose="02020603050405020304" pitchFamily="18" charset="0"/>
                <a:cs typeface="Times New Roman" panose="02020603050405020304" pitchFamily="18" charset="0"/>
              </a:rPr>
              <a:t>Some are very complicated and may have detailed budgets</a:t>
            </a:r>
          </a:p>
          <a:p>
            <a:pPr marL="0" indent="0">
              <a:buNone/>
            </a:pPr>
            <a:r>
              <a:rPr lang="en-US" sz="1400" b="1" dirty="0">
                <a:solidFill>
                  <a:srgbClr val="FF0000"/>
                </a:solidFill>
                <a:latin typeface="Times New Roman" panose="02020603050405020304" pitchFamily="18" charset="0"/>
                <a:cs typeface="Times New Roman" panose="02020603050405020304" pitchFamily="18" charset="0"/>
              </a:rPr>
              <a:t>                                  Pay close attention to solicitation!  If required you must do! </a:t>
            </a:r>
          </a:p>
        </p:txBody>
      </p:sp>
    </p:spTree>
    <p:extLst>
      <p:ext uri="{BB962C8B-B14F-4D97-AF65-F5344CB8AC3E}">
        <p14:creationId xmlns:p14="http://schemas.microsoft.com/office/powerpoint/2010/main" val="22080716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2246</TotalTime>
  <Words>2179</Words>
  <Application>Microsoft Office PowerPoint</Application>
  <PresentationFormat>On-screen Show (4:3)</PresentationFormat>
  <Paragraphs>170</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Corbel</vt:lpstr>
      <vt:lpstr>Times New Roman</vt:lpstr>
      <vt:lpstr>Wingdings</vt:lpstr>
      <vt:lpstr>Parallax</vt:lpstr>
      <vt:lpstr>Navigating the National Science Foundation (NSF) Proposal Submission Process Part 1</vt:lpstr>
      <vt:lpstr>NSF Proposal Submission….</vt:lpstr>
      <vt:lpstr>NSF Proposal Submission….</vt:lpstr>
      <vt:lpstr>NSF Proposal Submission….</vt:lpstr>
      <vt:lpstr>NSF Proposal Submission….</vt:lpstr>
      <vt:lpstr>NSF Proposal Submission….</vt:lpstr>
      <vt:lpstr>NSF Proposal Submission….</vt:lpstr>
      <vt:lpstr>NSF Proposal Submission….</vt:lpstr>
      <vt:lpstr>NSF Proposal Submissions….</vt:lpstr>
      <vt:lpstr>NSF Proposal Submissions….</vt:lpstr>
      <vt:lpstr>NSF Proposal Submissions….</vt:lpstr>
      <vt:lpstr>NSF Proposal Submissions….</vt:lpstr>
      <vt:lpstr>NSF Proposal Submissions….</vt:lpstr>
      <vt:lpstr>NSF Proposal Submissions….</vt:lpstr>
      <vt:lpstr>NSF Proposal Submissions….</vt:lpstr>
      <vt:lpstr>NSF Proposal Submissions….</vt:lpstr>
      <vt:lpstr>NSF Proposal Submissions….</vt:lpstr>
      <vt:lpstr>PowerPoint Presentation</vt:lpstr>
      <vt:lpstr>PowerPoint Presentation</vt:lpstr>
      <vt:lpstr>PowerPoint Presentation</vt:lpstr>
      <vt:lpstr>PowerPoint Presentation</vt:lpstr>
      <vt:lpstr>PowerPoint Presentation</vt:lpstr>
      <vt:lpstr>PowerPoint Presentation</vt:lpstr>
      <vt:lpstr>NSF Proposal Submissions….</vt:lpstr>
      <vt:lpstr>NSF Proposal Submissions….</vt:lpstr>
      <vt:lpstr>NSF Proposal Submissions….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Submitting Your Grant Proposal and Getting it Past the Gate Keepers</dc:title>
  <dc:creator>Matthew</dc:creator>
  <cp:lastModifiedBy>Stephens, Fran</cp:lastModifiedBy>
  <cp:revision>230</cp:revision>
  <cp:lastPrinted>2017-03-31T20:41:29Z</cp:lastPrinted>
  <dcterms:created xsi:type="dcterms:W3CDTF">2010-04-29T00:38:41Z</dcterms:created>
  <dcterms:modified xsi:type="dcterms:W3CDTF">2021-04-21T21:47:10Z</dcterms:modified>
</cp:coreProperties>
</file>