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25"/>
  </p:notesMasterIdLst>
  <p:sldIdLst>
    <p:sldId id="388" r:id="rId5"/>
    <p:sldId id="257" r:id="rId6"/>
    <p:sldId id="372" r:id="rId7"/>
    <p:sldId id="374" r:id="rId8"/>
    <p:sldId id="373" r:id="rId9"/>
    <p:sldId id="375" r:id="rId10"/>
    <p:sldId id="385" r:id="rId11"/>
    <p:sldId id="380" r:id="rId12"/>
    <p:sldId id="376" r:id="rId13"/>
    <p:sldId id="378" r:id="rId14"/>
    <p:sldId id="377" r:id="rId15"/>
    <p:sldId id="379" r:id="rId16"/>
    <p:sldId id="381" r:id="rId17"/>
    <p:sldId id="387" r:id="rId18"/>
    <p:sldId id="382" r:id="rId19"/>
    <p:sldId id="407" r:id="rId20"/>
    <p:sldId id="383" r:id="rId21"/>
    <p:sldId id="408" r:id="rId22"/>
    <p:sldId id="386" r:id="rId23"/>
    <p:sldId id="3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son, Kyle A." initials="WKA" lastIdx="1" clrIdx="0">
    <p:extLst>
      <p:ext uri="{19B8F6BF-5375-455C-9EA6-DF929625EA0E}">
        <p15:presenceInfo xmlns:p15="http://schemas.microsoft.com/office/powerpoint/2012/main" userId="S::kawilson@ou.edu::ba546318-f659-42b3-ae79-cdcb65ba2e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80581" autoAdjust="0"/>
  </p:normalViewPr>
  <p:slideViewPr>
    <p:cSldViewPr snapToGrid="0">
      <p:cViewPr varScale="1">
        <p:scale>
          <a:sx n="131" d="100"/>
          <a:sy n="131" d="100"/>
        </p:scale>
        <p:origin x="134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AA3183-B83B-41BD-BED5-B92547D5760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A2F6C1-1A3B-4877-922A-1CFAD779F083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1600" b="1" dirty="0">
              <a:latin typeface="Garamond" panose="02020404030301010803" pitchFamily="18" charset="0"/>
            </a:rPr>
            <a:t>IT Equipment</a:t>
          </a:r>
        </a:p>
        <a:p>
          <a:r>
            <a:rPr lang="en-US" sz="1300" dirty="0">
              <a:latin typeface="Garamond" panose="02020404030301010803" pitchFamily="18" charset="0"/>
            </a:rPr>
            <a:t>B&amp;H Photo Video</a:t>
          </a:r>
        </a:p>
        <a:p>
          <a:r>
            <a:rPr lang="en-US" sz="1300" dirty="0">
              <a:latin typeface="Garamond" panose="02020404030301010803" pitchFamily="18" charset="0"/>
            </a:rPr>
            <a:t>CDW-G</a:t>
          </a:r>
        </a:p>
        <a:p>
          <a:r>
            <a:rPr lang="en-US" sz="1300" dirty="0">
              <a:latin typeface="Garamond" panose="02020404030301010803" pitchFamily="18" charset="0"/>
            </a:rPr>
            <a:t>Dell</a:t>
          </a:r>
        </a:p>
        <a:p>
          <a:r>
            <a:rPr lang="en-US" sz="1300" dirty="0">
              <a:latin typeface="Garamond" panose="02020404030301010803" pitchFamily="18" charset="0"/>
            </a:rPr>
            <a:t>Insight</a:t>
          </a:r>
        </a:p>
        <a:p>
          <a:endParaRPr lang="en-US" sz="1300" dirty="0">
            <a:latin typeface="Garamond" panose="02020404030301010803" pitchFamily="18" charset="0"/>
          </a:endParaRPr>
        </a:p>
      </dgm:t>
    </dgm:pt>
    <dgm:pt modelId="{0CBE933A-E442-49C2-BEEB-02FBD227748A}" type="parTrans" cxnId="{63538C01-1CA8-4F4E-9E20-8B609ADA2D8F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C3B4D95C-60CB-463C-A5B5-6A6ABC439DEC}" type="sibTrans" cxnId="{63538C01-1CA8-4F4E-9E20-8B609ADA2D8F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7F0253AA-B183-4C7D-AC9C-B546BE97E4AE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1600" b="1" dirty="0">
              <a:latin typeface="Garamond" panose="02020404030301010803" pitchFamily="18" charset="0"/>
            </a:rPr>
            <a:t>Lab Supplies</a:t>
          </a:r>
        </a:p>
        <a:p>
          <a:r>
            <a:rPr lang="en-US" sz="1300" b="0" dirty="0">
              <a:latin typeface="Garamond" panose="02020404030301010803" pitchFamily="18" charset="0"/>
            </a:rPr>
            <a:t>Bio-Rad</a:t>
          </a:r>
        </a:p>
        <a:p>
          <a:r>
            <a:rPr lang="en-US" sz="1300" b="0" dirty="0">
              <a:latin typeface="Garamond" panose="02020404030301010803" pitchFamily="18" charset="0"/>
            </a:rPr>
            <a:t>Fisher Scientific/Life Technologies</a:t>
          </a:r>
        </a:p>
        <a:p>
          <a:r>
            <a:rPr lang="en-US" sz="1300" b="0" dirty="0">
              <a:latin typeface="Garamond" panose="02020404030301010803" pitchFamily="18" charset="0"/>
            </a:rPr>
            <a:t>Medline</a:t>
          </a:r>
        </a:p>
        <a:p>
          <a:r>
            <a:rPr lang="en-US" sz="1300" b="0" dirty="0">
              <a:latin typeface="Garamond" panose="02020404030301010803" pitchFamily="18" charset="0"/>
            </a:rPr>
            <a:t>Qiagen</a:t>
          </a:r>
        </a:p>
        <a:p>
          <a:r>
            <a:rPr lang="en-US" sz="1300" b="0" dirty="0">
              <a:latin typeface="Garamond" panose="02020404030301010803" pitchFamily="18" charset="0"/>
            </a:rPr>
            <a:t>Sigma-Aldrich</a:t>
          </a:r>
        </a:p>
        <a:p>
          <a:r>
            <a:rPr lang="en-US" sz="1300" b="0" dirty="0">
              <a:latin typeface="Garamond" panose="02020404030301010803" pitchFamily="18" charset="0"/>
            </a:rPr>
            <a:t>VWR</a:t>
          </a:r>
        </a:p>
      </dgm:t>
    </dgm:pt>
    <dgm:pt modelId="{80434BA1-68C7-4E4A-BAC6-739C7548400B}" type="parTrans" cxnId="{7757FA75-F9E1-4BD6-9D1D-B97430C19EFE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B76F63DC-557D-4F53-8FAA-BC06870EF027}" type="sibTrans" cxnId="{7757FA75-F9E1-4BD6-9D1D-B97430C19EFE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173C97FD-A252-41E2-9300-FD7DDD01BC6C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1600" b="1" dirty="0">
              <a:latin typeface="Garamond" panose="02020404030301010803" pitchFamily="18" charset="0"/>
            </a:rPr>
            <a:t>Office Supplies</a:t>
          </a:r>
          <a:endParaRPr lang="en-US" sz="1600" b="0" dirty="0">
            <a:latin typeface="Garamond" panose="02020404030301010803" pitchFamily="18" charset="0"/>
          </a:endParaRPr>
        </a:p>
        <a:p>
          <a:r>
            <a:rPr lang="en-US" sz="1300" b="0" dirty="0">
              <a:latin typeface="Garamond" panose="02020404030301010803" pitchFamily="18" charset="0"/>
            </a:rPr>
            <a:t>Complete Book</a:t>
          </a:r>
        </a:p>
        <a:p>
          <a:r>
            <a:rPr lang="en-US" sz="1300" b="0">
              <a:latin typeface="Garamond" panose="02020404030301010803" pitchFamily="18" charset="0"/>
            </a:rPr>
            <a:t>OU Printing </a:t>
          </a:r>
          <a:r>
            <a:rPr lang="en-US" sz="1300" b="0" dirty="0">
              <a:latin typeface="Garamond" panose="02020404030301010803" pitchFamily="18" charset="0"/>
            </a:rPr>
            <a:t>Services</a:t>
          </a:r>
        </a:p>
        <a:p>
          <a:r>
            <a:rPr lang="en-US" sz="1300" b="0" dirty="0">
              <a:latin typeface="Garamond" panose="02020404030301010803" pitchFamily="18" charset="0"/>
            </a:rPr>
            <a:t>Staples</a:t>
          </a:r>
        </a:p>
      </dgm:t>
    </dgm:pt>
    <dgm:pt modelId="{A5BD699E-5946-4884-8F67-150971B10129}" type="parTrans" cxnId="{2D75977C-FC03-4E69-B60C-A3CE1484FF81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523D73C9-DF92-407B-924A-800EDF930B4C}" type="sibTrans" cxnId="{2D75977C-FC03-4E69-B60C-A3CE1484FF81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61F641CB-AE4B-443F-B94E-DC22815CE3F1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1600" b="1" dirty="0">
              <a:latin typeface="Garamond" panose="02020404030301010803" pitchFamily="18" charset="0"/>
            </a:rPr>
            <a:t>Maintenance Materials and Supplies</a:t>
          </a:r>
        </a:p>
        <a:p>
          <a:r>
            <a:rPr lang="en-US" sz="1300" b="0" dirty="0">
              <a:latin typeface="Garamond" panose="02020404030301010803" pitchFamily="18" charset="0"/>
            </a:rPr>
            <a:t>Fastenal</a:t>
          </a:r>
        </a:p>
        <a:p>
          <a:r>
            <a:rPr lang="en-US" sz="1300" b="0" dirty="0">
              <a:latin typeface="Garamond" panose="02020404030301010803" pitchFamily="18" charset="0"/>
            </a:rPr>
            <a:t>Grainger</a:t>
          </a:r>
        </a:p>
        <a:p>
          <a:r>
            <a:rPr lang="en-US" sz="1300" b="0" dirty="0">
              <a:latin typeface="Garamond" panose="02020404030301010803" pitchFamily="18" charset="0"/>
            </a:rPr>
            <a:t>MSC</a:t>
          </a:r>
        </a:p>
      </dgm:t>
    </dgm:pt>
    <dgm:pt modelId="{B6803DDB-BF27-4EF5-B313-0BF8DA52D182}" type="parTrans" cxnId="{BF701CFF-7802-4F28-8C28-BDDC72570D0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22A723E0-3659-45A0-9F44-219D8040429B}" type="sibTrans" cxnId="{BF701CFF-7802-4F28-8C28-BDDC72570D0A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8D77D715-E97F-40C6-B668-A86F73922E9F}" type="pres">
      <dgm:prSet presAssocID="{49AA3183-B83B-41BD-BED5-B92547D5760E}" presName="diagram" presStyleCnt="0">
        <dgm:presLayoutVars>
          <dgm:dir/>
          <dgm:resizeHandles val="exact"/>
        </dgm:presLayoutVars>
      </dgm:prSet>
      <dgm:spPr/>
    </dgm:pt>
    <dgm:pt modelId="{16066F66-639F-46DC-ADFD-ED210163E787}" type="pres">
      <dgm:prSet presAssocID="{99A2F6C1-1A3B-4877-922A-1CFAD779F083}" presName="node" presStyleLbl="node1" presStyleIdx="0" presStyleCnt="4">
        <dgm:presLayoutVars>
          <dgm:bulletEnabled val="1"/>
        </dgm:presLayoutVars>
      </dgm:prSet>
      <dgm:spPr/>
    </dgm:pt>
    <dgm:pt modelId="{64D28D5A-A8C0-455B-8BAF-4E963059CCDB}" type="pres">
      <dgm:prSet presAssocID="{C3B4D95C-60CB-463C-A5B5-6A6ABC439DEC}" presName="sibTrans" presStyleCnt="0"/>
      <dgm:spPr/>
    </dgm:pt>
    <dgm:pt modelId="{6255FA73-F863-4573-8C1F-FEEC1DDBBD75}" type="pres">
      <dgm:prSet presAssocID="{7F0253AA-B183-4C7D-AC9C-B546BE97E4AE}" presName="node" presStyleLbl="node1" presStyleIdx="1" presStyleCnt="4">
        <dgm:presLayoutVars>
          <dgm:bulletEnabled val="1"/>
        </dgm:presLayoutVars>
      </dgm:prSet>
      <dgm:spPr/>
    </dgm:pt>
    <dgm:pt modelId="{0A615A30-4DD5-416B-AE1F-7DBA9FC5CAA2}" type="pres">
      <dgm:prSet presAssocID="{B76F63DC-557D-4F53-8FAA-BC06870EF027}" presName="sibTrans" presStyleCnt="0"/>
      <dgm:spPr/>
    </dgm:pt>
    <dgm:pt modelId="{79CDFE1A-0151-4AED-A8B1-76025C537AD4}" type="pres">
      <dgm:prSet presAssocID="{173C97FD-A252-41E2-9300-FD7DDD01BC6C}" presName="node" presStyleLbl="node1" presStyleIdx="2" presStyleCnt="4">
        <dgm:presLayoutVars>
          <dgm:bulletEnabled val="1"/>
        </dgm:presLayoutVars>
      </dgm:prSet>
      <dgm:spPr/>
    </dgm:pt>
    <dgm:pt modelId="{7D2E4236-760A-4E7E-AA83-A0E6F4A545CE}" type="pres">
      <dgm:prSet presAssocID="{523D73C9-DF92-407B-924A-800EDF930B4C}" presName="sibTrans" presStyleCnt="0"/>
      <dgm:spPr/>
    </dgm:pt>
    <dgm:pt modelId="{CAD2369E-D2AC-4A30-9812-8AC242F54F1F}" type="pres">
      <dgm:prSet presAssocID="{61F641CB-AE4B-443F-B94E-DC22815CE3F1}" presName="node" presStyleLbl="node1" presStyleIdx="3" presStyleCnt="4">
        <dgm:presLayoutVars>
          <dgm:bulletEnabled val="1"/>
        </dgm:presLayoutVars>
      </dgm:prSet>
      <dgm:spPr/>
    </dgm:pt>
  </dgm:ptLst>
  <dgm:cxnLst>
    <dgm:cxn modelId="{63538C01-1CA8-4F4E-9E20-8B609ADA2D8F}" srcId="{49AA3183-B83B-41BD-BED5-B92547D5760E}" destId="{99A2F6C1-1A3B-4877-922A-1CFAD779F083}" srcOrd="0" destOrd="0" parTransId="{0CBE933A-E442-49C2-BEEB-02FBD227748A}" sibTransId="{C3B4D95C-60CB-463C-A5B5-6A6ABC439DEC}"/>
    <dgm:cxn modelId="{D2207C17-24AE-42E7-8FB3-9E3841E9635C}" type="presOf" srcId="{7F0253AA-B183-4C7D-AC9C-B546BE97E4AE}" destId="{6255FA73-F863-4573-8C1F-FEEC1DDBBD75}" srcOrd="0" destOrd="0" presId="urn:microsoft.com/office/officeart/2005/8/layout/default"/>
    <dgm:cxn modelId="{DE6F141B-3598-414D-B399-1A71E8E6D3EA}" type="presOf" srcId="{173C97FD-A252-41E2-9300-FD7DDD01BC6C}" destId="{79CDFE1A-0151-4AED-A8B1-76025C537AD4}" srcOrd="0" destOrd="0" presId="urn:microsoft.com/office/officeart/2005/8/layout/default"/>
    <dgm:cxn modelId="{9A35CA31-A131-4410-890D-D84CFB56601D}" type="presOf" srcId="{61F641CB-AE4B-443F-B94E-DC22815CE3F1}" destId="{CAD2369E-D2AC-4A30-9812-8AC242F54F1F}" srcOrd="0" destOrd="0" presId="urn:microsoft.com/office/officeart/2005/8/layout/default"/>
    <dgm:cxn modelId="{DBDBA455-0C9E-4E06-8597-7334AB0BAF59}" type="presOf" srcId="{99A2F6C1-1A3B-4877-922A-1CFAD779F083}" destId="{16066F66-639F-46DC-ADFD-ED210163E787}" srcOrd="0" destOrd="0" presId="urn:microsoft.com/office/officeart/2005/8/layout/default"/>
    <dgm:cxn modelId="{7757FA75-F9E1-4BD6-9D1D-B97430C19EFE}" srcId="{49AA3183-B83B-41BD-BED5-B92547D5760E}" destId="{7F0253AA-B183-4C7D-AC9C-B546BE97E4AE}" srcOrd="1" destOrd="0" parTransId="{80434BA1-68C7-4E4A-BAC6-739C7548400B}" sibTransId="{B76F63DC-557D-4F53-8FAA-BC06870EF027}"/>
    <dgm:cxn modelId="{2D75977C-FC03-4E69-B60C-A3CE1484FF81}" srcId="{49AA3183-B83B-41BD-BED5-B92547D5760E}" destId="{173C97FD-A252-41E2-9300-FD7DDD01BC6C}" srcOrd="2" destOrd="0" parTransId="{A5BD699E-5946-4884-8F67-150971B10129}" sibTransId="{523D73C9-DF92-407B-924A-800EDF930B4C}"/>
    <dgm:cxn modelId="{628C11AF-3A40-4EEC-97D7-874262E4BA28}" type="presOf" srcId="{49AA3183-B83B-41BD-BED5-B92547D5760E}" destId="{8D77D715-E97F-40C6-B668-A86F73922E9F}" srcOrd="0" destOrd="0" presId="urn:microsoft.com/office/officeart/2005/8/layout/default"/>
    <dgm:cxn modelId="{BF701CFF-7802-4F28-8C28-BDDC72570D0A}" srcId="{49AA3183-B83B-41BD-BED5-B92547D5760E}" destId="{61F641CB-AE4B-443F-B94E-DC22815CE3F1}" srcOrd="3" destOrd="0" parTransId="{B6803DDB-BF27-4EF5-B313-0BF8DA52D182}" sibTransId="{22A723E0-3659-45A0-9F44-219D8040429B}"/>
    <dgm:cxn modelId="{4909EBC2-9D17-4590-9BE8-21663C957E55}" type="presParOf" srcId="{8D77D715-E97F-40C6-B668-A86F73922E9F}" destId="{16066F66-639F-46DC-ADFD-ED210163E787}" srcOrd="0" destOrd="0" presId="urn:microsoft.com/office/officeart/2005/8/layout/default"/>
    <dgm:cxn modelId="{E5821472-7A49-49DE-B190-D1A7D34FC373}" type="presParOf" srcId="{8D77D715-E97F-40C6-B668-A86F73922E9F}" destId="{64D28D5A-A8C0-455B-8BAF-4E963059CCDB}" srcOrd="1" destOrd="0" presId="urn:microsoft.com/office/officeart/2005/8/layout/default"/>
    <dgm:cxn modelId="{8556973F-EF09-419D-9998-75DEEC6E3FFC}" type="presParOf" srcId="{8D77D715-E97F-40C6-B668-A86F73922E9F}" destId="{6255FA73-F863-4573-8C1F-FEEC1DDBBD75}" srcOrd="2" destOrd="0" presId="urn:microsoft.com/office/officeart/2005/8/layout/default"/>
    <dgm:cxn modelId="{64D27FED-992E-44CE-9AEF-57D379AD7BA2}" type="presParOf" srcId="{8D77D715-E97F-40C6-B668-A86F73922E9F}" destId="{0A615A30-4DD5-416B-AE1F-7DBA9FC5CAA2}" srcOrd="3" destOrd="0" presId="urn:microsoft.com/office/officeart/2005/8/layout/default"/>
    <dgm:cxn modelId="{7FABE36B-B4FF-4167-99AA-891D277DABF4}" type="presParOf" srcId="{8D77D715-E97F-40C6-B668-A86F73922E9F}" destId="{79CDFE1A-0151-4AED-A8B1-76025C537AD4}" srcOrd="4" destOrd="0" presId="urn:microsoft.com/office/officeart/2005/8/layout/default"/>
    <dgm:cxn modelId="{694F6465-E64C-4B00-8985-2C6B4F7DBA5D}" type="presParOf" srcId="{8D77D715-E97F-40C6-B668-A86F73922E9F}" destId="{7D2E4236-760A-4E7E-AA83-A0E6F4A545CE}" srcOrd="5" destOrd="0" presId="urn:microsoft.com/office/officeart/2005/8/layout/default"/>
    <dgm:cxn modelId="{5BBD4381-1E0A-467D-B1F7-F724E06D7368}" type="presParOf" srcId="{8D77D715-E97F-40C6-B668-A86F73922E9F}" destId="{CAD2369E-D2AC-4A30-9812-8AC242F54F1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66F66-639F-46DC-ADFD-ED210163E787}">
      <dsp:nvSpPr>
        <dsp:cNvPr id="0" name=""/>
        <dsp:cNvSpPr/>
      </dsp:nvSpPr>
      <dsp:spPr>
        <a:xfrm>
          <a:off x="829619" y="265"/>
          <a:ext cx="3303367" cy="198202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IT Equipment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Garamond" panose="02020404030301010803" pitchFamily="18" charset="0"/>
            </a:rPr>
            <a:t>B&amp;H Photo Video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Garamond" panose="02020404030301010803" pitchFamily="18" charset="0"/>
            </a:rPr>
            <a:t>CDW-G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Garamond" panose="02020404030301010803" pitchFamily="18" charset="0"/>
            </a:rPr>
            <a:t>Dell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Garamond" panose="02020404030301010803" pitchFamily="18" charset="0"/>
            </a:rPr>
            <a:t>Insight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Garamond" panose="02020404030301010803" pitchFamily="18" charset="0"/>
          </a:endParaRPr>
        </a:p>
      </dsp:txBody>
      <dsp:txXfrm>
        <a:off x="829619" y="265"/>
        <a:ext cx="3303367" cy="1982020"/>
      </dsp:txXfrm>
    </dsp:sp>
    <dsp:sp modelId="{6255FA73-F863-4573-8C1F-FEEC1DDBBD75}">
      <dsp:nvSpPr>
        <dsp:cNvPr id="0" name=""/>
        <dsp:cNvSpPr/>
      </dsp:nvSpPr>
      <dsp:spPr>
        <a:xfrm>
          <a:off x="4463324" y="265"/>
          <a:ext cx="3303367" cy="198202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Lab Supplies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Bio-Rad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Fisher Scientific/Life Technologies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Medline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Qiagen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Sigma-Aldrich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VWR</a:t>
          </a:r>
        </a:p>
      </dsp:txBody>
      <dsp:txXfrm>
        <a:off x="4463324" y="265"/>
        <a:ext cx="3303367" cy="1982020"/>
      </dsp:txXfrm>
    </dsp:sp>
    <dsp:sp modelId="{79CDFE1A-0151-4AED-A8B1-76025C537AD4}">
      <dsp:nvSpPr>
        <dsp:cNvPr id="0" name=""/>
        <dsp:cNvSpPr/>
      </dsp:nvSpPr>
      <dsp:spPr>
        <a:xfrm>
          <a:off x="829619" y="2312622"/>
          <a:ext cx="3303367" cy="198202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Office Supplies</a:t>
          </a:r>
          <a:endParaRPr lang="en-US" sz="1600" b="0" kern="1200" dirty="0">
            <a:latin typeface="Garamond" panose="02020404030301010803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Complete Book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>
              <a:latin typeface="Garamond" panose="02020404030301010803" pitchFamily="18" charset="0"/>
            </a:rPr>
            <a:t>OU Printing </a:t>
          </a:r>
          <a:r>
            <a:rPr lang="en-US" sz="1300" b="0" kern="1200" dirty="0">
              <a:latin typeface="Garamond" panose="02020404030301010803" pitchFamily="18" charset="0"/>
            </a:rPr>
            <a:t>Services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Staples</a:t>
          </a:r>
        </a:p>
      </dsp:txBody>
      <dsp:txXfrm>
        <a:off x="829619" y="2312622"/>
        <a:ext cx="3303367" cy="1982020"/>
      </dsp:txXfrm>
    </dsp:sp>
    <dsp:sp modelId="{CAD2369E-D2AC-4A30-9812-8AC242F54F1F}">
      <dsp:nvSpPr>
        <dsp:cNvPr id="0" name=""/>
        <dsp:cNvSpPr/>
      </dsp:nvSpPr>
      <dsp:spPr>
        <a:xfrm>
          <a:off x="4463324" y="2312622"/>
          <a:ext cx="3303367" cy="198202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Maintenance Materials and Supplies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Fastenal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Grainger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latin typeface="Garamond" panose="02020404030301010803" pitchFamily="18" charset="0"/>
            </a:rPr>
            <a:t>MSC</a:t>
          </a:r>
        </a:p>
      </dsp:txBody>
      <dsp:txXfrm>
        <a:off x="4463324" y="2312622"/>
        <a:ext cx="3303367" cy="1982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A8203-F314-471C-86DE-1D5CDE001284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309D1-7489-4F77-8FDA-7298D0F20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32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Main navigation in Marketplace to see carts and orders.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20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you can view past orders and view carts.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This is where substitutes can be assigned and unassigned. Additionally, assigned carts and draft carts can be viewed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41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this menu to view everything a user has added to the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97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5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01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55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7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976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96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5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Roles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299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67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of current suppliers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39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4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of the action in Marketplace happens here. Each catalog is a supplier that has been competitively bid.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Punching out takes the user to the supplier’s website custom built for the University where they can shop, add items to their cart, and return to Marketplace.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80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Allows users to directly search by keyword, manufacturer part number, supplier,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Live pricing is being added to some scientific vendors, allowing price comparison and adding to cart without using Punchouts.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70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you can quickly view assigned carts.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82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Periodic updates from purchasing regarding the Marketplace along with contact info and training links.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45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you will update your ship-to defaults.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309D1-7489-4F77-8FDA-7298D0F20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36FF-C776-45C7-99F3-29A34B7F34A3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C59D-A718-4447-ADBA-5F4A0FA888CE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4DDA-C126-45C5-BEC4-6893525397B8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9769-F567-4E03-9609-9CF3C8340A18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6B7-FDB7-4C73-B167-8C4D5D1327D8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9E73-3BC5-4149-9F84-BC4291476397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F868-C6AE-40C7-80BB-F7546060283B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D39E-EA00-429C-8742-E1473F7B459F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9A27B-E2C2-41E2-A7E7-BF3DAA3EC7E0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C004-9DC2-45B2-BC71-1D86760FE3C7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8AC2-792C-4527-810F-18BDC294136A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40B2-80FA-4084-9DC0-5A9BE57F8BDB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085-3FF7-4941-9E34-17F579A24527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72C4-E1C1-4D3E-A225-C603DA5064D4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4527-5EEF-451E-A116-CD1BCC47D002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F883C-5A5D-4049-9091-70424A668E1B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3D5F6-79C7-45C6-AAFC-1FA0AAA512C6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10DAD-8524-4108-8FC0-B63624002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4E72-5E84-438E-8E23-3BC772A868E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u.edu/ouit/computer_standardiz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Apps.ouhsc.edu/FinancialService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oumarketplacesupport@ouhsc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u.edu/Purchasing/Staff_Directory" TargetMode="External"/><Relationship Id="rId4" Type="http://schemas.openxmlformats.org/officeDocument/2006/relationships/hyperlink" Target="https://ou.edu/Purchas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246F-C77D-43E4-A652-2F81E382C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OU </a:t>
            </a:r>
            <a:br>
              <a:rPr lang="en-US" b="1" dirty="0">
                <a:latin typeface="Garamond" panose="02020404030301010803" pitchFamily="18" charset="0"/>
              </a:rPr>
            </a:br>
            <a:r>
              <a:rPr lang="en-US" b="1" dirty="0">
                <a:latin typeface="Garamond" panose="02020404030301010803" pitchFamily="18" charset="0"/>
              </a:rPr>
              <a:t>Marketplace Training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021F425-C49E-4926-884D-4EE89ADE5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7872" y="1391883"/>
            <a:ext cx="3822326" cy="67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589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Menus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271204" y="1369752"/>
            <a:ext cx="606620" cy="9564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2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Shop Menu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1204" y="1249642"/>
            <a:ext cx="8828904" cy="44696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271205" y="1524000"/>
            <a:ext cx="570044" cy="2682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9C1AB9-2707-4AEB-A34A-49460AC4FABB}"/>
              </a:ext>
            </a:extLst>
          </p:cNvPr>
          <p:cNvSpPr/>
          <p:nvPr/>
        </p:nvSpPr>
        <p:spPr>
          <a:xfrm>
            <a:off x="841248" y="1792224"/>
            <a:ext cx="892453" cy="1975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44FBC-AA1C-4B52-A89E-394E6B43E9C8}"/>
              </a:ext>
            </a:extLst>
          </p:cNvPr>
          <p:cNvSpPr/>
          <p:nvPr/>
        </p:nvSpPr>
        <p:spPr>
          <a:xfrm>
            <a:off x="1733701" y="1586178"/>
            <a:ext cx="892453" cy="476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5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Shop Menu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1205" y="1249642"/>
            <a:ext cx="8828902" cy="44696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271748" y="1719073"/>
            <a:ext cx="570044" cy="2682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9C1AB9-2707-4AEB-A34A-49460AC4FABB}"/>
              </a:ext>
            </a:extLst>
          </p:cNvPr>
          <p:cNvSpPr/>
          <p:nvPr/>
        </p:nvSpPr>
        <p:spPr>
          <a:xfrm>
            <a:off x="841248" y="1987297"/>
            <a:ext cx="892453" cy="1975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44FBC-AA1C-4B52-A89E-394E6B43E9C8}"/>
              </a:ext>
            </a:extLst>
          </p:cNvPr>
          <p:cNvSpPr/>
          <p:nvPr/>
        </p:nvSpPr>
        <p:spPr>
          <a:xfrm>
            <a:off x="1733701" y="1862633"/>
            <a:ext cx="892453" cy="3904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3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Carts - IT Equipment Notice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IT Equipment Shipping Location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All NORMAN computers MUST ship to 2750_0003 for setup before being sent to the end user.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All HSC and Tulsa computers MUST ship to your departmental Tier 1 for setup before being sent to the end-user.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For updates on the computer standardization policy or more information, visit the OU IT site: </a:t>
            </a:r>
            <a:r>
              <a:rPr lang="en-US" sz="2200" dirty="0">
                <a:latin typeface="Garamond" panose="02020404030301010803" pitchFamily="18" charset="0"/>
                <a:hlinkClick r:id="rId3"/>
              </a:rPr>
              <a:t>ou.edu/</a:t>
            </a:r>
            <a:r>
              <a:rPr lang="en-US" sz="2200" dirty="0" err="1">
                <a:latin typeface="Garamond" panose="02020404030301010803" pitchFamily="18" charset="0"/>
                <a:hlinkClick r:id="rId3"/>
              </a:rPr>
              <a:t>ouit</a:t>
            </a:r>
            <a:r>
              <a:rPr lang="en-US" sz="2200" dirty="0">
                <a:latin typeface="Garamond" panose="02020404030301010803" pitchFamily="18" charset="0"/>
                <a:hlinkClick r:id="rId3"/>
              </a:rPr>
              <a:t>/</a:t>
            </a:r>
            <a:r>
              <a:rPr lang="en-US" sz="2200" dirty="0" err="1">
                <a:latin typeface="Garamond" panose="02020404030301010803" pitchFamily="18" charset="0"/>
                <a:hlinkClick r:id="rId3"/>
              </a:rPr>
              <a:t>computer_standardization</a:t>
            </a: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1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Carts - Non-Catalog Purchases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If a good is not in the supplier catalog – such as a custom computer or special lab equipment – a quote can be requested from the vendor and loaded into Marketplace. 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Most vendor contacts are listed on the punchout.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Most punchout catalogs have a “quotes” section, but the vendor contact will have more expertise in their specific punchout if needed.</a:t>
            </a:r>
          </a:p>
          <a:p>
            <a:r>
              <a:rPr lang="en-US" sz="2200" dirty="0">
                <a:latin typeface="Garamond" panose="02020404030301010803" pitchFamily="18" charset="0"/>
              </a:rPr>
              <a:t>Quotes are handled just like other carts and must go through approvals before being sent to the supplier.</a:t>
            </a:r>
          </a:p>
        </p:txBody>
      </p:sp>
    </p:spTree>
    <p:extLst>
      <p:ext uri="{BB962C8B-B14F-4D97-AF65-F5344CB8AC3E}">
        <p14:creationId xmlns:p14="http://schemas.microsoft.com/office/powerpoint/2010/main" val="2977133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Requisition - General Notices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Marketplace Requisitions and Special Request Items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Marketplace requisition items CANNOT be combined with regular requisition items.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Approval routing and dispatch methods vary.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Combining both will result in stalled approvals and a delay in receiving ordered goods.</a:t>
            </a:r>
          </a:p>
          <a:p>
            <a:pPr lvl="1"/>
            <a:endParaRPr lang="en-US" sz="22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Marketplace Requisitions can have Multiple Suppliers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Marketplace orders, unlike regular orders, can have multiple POs sent to multiple suppliers.</a:t>
            </a:r>
          </a:p>
        </p:txBody>
      </p:sp>
    </p:spTree>
    <p:extLst>
      <p:ext uri="{BB962C8B-B14F-4D97-AF65-F5344CB8AC3E}">
        <p14:creationId xmlns:p14="http://schemas.microsoft.com/office/powerpoint/2010/main" val="2592318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Marketplace Requisitions – PO Dispatch</a:t>
            </a:r>
            <a:br>
              <a:rPr lang="en-US" dirty="0">
                <a:latin typeface="Garamond" panose="02020404030301010803" pitchFamily="18" charset="0"/>
              </a:rPr>
            </a:br>
            <a:endParaRPr lang="en-US" sz="2000" i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Garamond" panose="02020404030301010803" pitchFamily="18" charset="0"/>
              </a:rPr>
              <a:t>Batch Process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Every 30 minutes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Monday – Sunday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8:00 AM – 4:30 PM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Email to Requester and Shopper notifying them that the PO is with the supplier</a:t>
            </a:r>
          </a:p>
          <a:p>
            <a:endParaRPr lang="en-US" sz="2200" dirty="0">
              <a:latin typeface="Garamond" panose="02020404030301010803" pitchFamily="18" charset="0"/>
            </a:endParaRPr>
          </a:p>
          <a:p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626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Requisitions - Change Orders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No Change Orders for Marketplace Goods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Vendors aren’t notified of Marketplace order changes.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Any changes to a Dispatch Marketplace order must be coordinated with the vendor.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Any cancellations must also be requested from the vendor before the order can be closed in Marketplace.</a:t>
            </a:r>
          </a:p>
        </p:txBody>
      </p:sp>
    </p:spTree>
    <p:extLst>
      <p:ext uri="{BB962C8B-B14F-4D97-AF65-F5344CB8AC3E}">
        <p14:creationId xmlns:p14="http://schemas.microsoft.com/office/powerpoint/2010/main" val="1532404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Requisitions - Credits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Credit Memos cannot flow through Marketplace due to State Account restrictions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Departments can request a return through the supplier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Refunds must be credited by check and mailed to OUHSC Accounts Payable to credit back to department accounts. This is true for both campuses</a:t>
            </a:r>
          </a:p>
        </p:txBody>
      </p:sp>
    </p:spTree>
    <p:extLst>
      <p:ext uri="{BB962C8B-B14F-4D97-AF65-F5344CB8AC3E}">
        <p14:creationId xmlns:p14="http://schemas.microsoft.com/office/powerpoint/2010/main" val="2859390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Marketplace 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Completion of training to gain security access</a:t>
            </a:r>
          </a:p>
          <a:p>
            <a:r>
              <a:rPr lang="en-US" sz="2200" dirty="0">
                <a:latin typeface="Garamond" panose="02020404030301010803" pitchFamily="18" charset="0"/>
                <a:hlinkClick r:id="rId3" action="ppaction://hlinkfile"/>
              </a:rPr>
              <a:t>apps.ouhsc.edu/</a:t>
            </a:r>
            <a:r>
              <a:rPr lang="en-US" sz="2200" dirty="0" err="1">
                <a:latin typeface="Garamond" panose="02020404030301010803" pitchFamily="18" charset="0"/>
                <a:hlinkClick r:id="rId3" action="ppaction://hlinkfile"/>
              </a:rPr>
              <a:t>FinancialServices</a:t>
            </a:r>
            <a:endParaRPr lang="en-US" sz="2200" dirty="0">
              <a:latin typeface="Garamond" panose="02020404030301010803" pitchFamily="18" charset="0"/>
            </a:endParaRP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Purchasing Financial User</a:t>
            </a:r>
          </a:p>
          <a:p>
            <a:pPr lvl="2"/>
            <a:r>
              <a:rPr lang="en-US" sz="2200" dirty="0">
                <a:latin typeface="Garamond" panose="02020404030301010803" pitchFamily="18" charset="0"/>
              </a:rPr>
              <a:t>Departmental Purchasing Entry</a:t>
            </a:r>
          </a:p>
          <a:p>
            <a:r>
              <a:rPr lang="en-US" sz="2200" dirty="0">
                <a:latin typeface="Garamond" panose="02020404030301010803" pitchFamily="18" charset="0"/>
              </a:rPr>
              <a:t>Once IT Security has added access, users can access Marketplace through PeopleSoft. </a:t>
            </a:r>
            <a:r>
              <a:rPr lang="en-US" sz="2200" b="1" dirty="0">
                <a:latin typeface="Garamond" panose="02020404030301010803" pitchFamily="18" charset="0"/>
              </a:rPr>
              <a:t>DO NOT </a:t>
            </a:r>
            <a:r>
              <a:rPr lang="en-US" sz="2200" dirty="0">
                <a:latin typeface="Garamond" panose="02020404030301010803" pitchFamily="18" charset="0"/>
              </a:rPr>
              <a:t>access the system as a shopper.</a:t>
            </a:r>
          </a:p>
        </p:txBody>
      </p:sp>
    </p:spTree>
    <p:extLst>
      <p:ext uri="{BB962C8B-B14F-4D97-AF65-F5344CB8AC3E}">
        <p14:creationId xmlns:p14="http://schemas.microsoft.com/office/powerpoint/2010/main" val="369848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Roles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Shopper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No prior access required. Automatically available to University staff.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Select goods and create carts. </a:t>
            </a:r>
          </a:p>
          <a:p>
            <a:pPr lvl="1"/>
            <a:r>
              <a:rPr lang="en-US" sz="2200" b="1" dirty="0">
                <a:latin typeface="Garamond" panose="02020404030301010803" pitchFamily="18" charset="0"/>
              </a:rPr>
              <a:t>Cannot process or encumber budget.</a:t>
            </a:r>
          </a:p>
          <a:p>
            <a:pPr marL="457200" lvl="1" indent="0">
              <a:buNone/>
            </a:pPr>
            <a:endParaRPr lang="en-US" sz="2200" dirty="0">
              <a:latin typeface="Garamond" panose="02020404030301010803" pitchFamily="18" charset="0"/>
            </a:endParaRPr>
          </a:p>
          <a:p>
            <a:r>
              <a:rPr lang="en-US" sz="2200" b="1" dirty="0">
                <a:latin typeface="Garamond" panose="02020404030301010803" pitchFamily="18" charset="0"/>
              </a:rPr>
              <a:t>Requester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Must access the system through PeopleSoft eProcurement module.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Inherit all Shopper roles with additional abilities to convert carts to PeopleSoft requisitions.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Responsible for encumbering budget for orders and submitting for approval.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100B561-F580-4025-8059-3C5D6CD18B62}"/>
              </a:ext>
            </a:extLst>
          </p:cNvPr>
          <p:cNvCxnSpPr/>
          <p:nvPr/>
        </p:nvCxnSpPr>
        <p:spPr>
          <a:xfrm>
            <a:off x="1236269" y="2216506"/>
            <a:ext cx="75931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8EE447E-008B-4897-85A3-C0559DF3A3A1}"/>
              </a:ext>
            </a:extLst>
          </p:cNvPr>
          <p:cNvCxnSpPr>
            <a:cxnSpLocks/>
          </p:cNvCxnSpPr>
          <p:nvPr/>
        </p:nvCxnSpPr>
        <p:spPr>
          <a:xfrm>
            <a:off x="1236269" y="3143097"/>
            <a:ext cx="46670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D8C8B8-98F4-4DE1-B9D3-95466D9BE13C}"/>
              </a:ext>
            </a:extLst>
          </p:cNvPr>
          <p:cNvCxnSpPr>
            <a:cxnSpLocks/>
          </p:cNvCxnSpPr>
          <p:nvPr/>
        </p:nvCxnSpPr>
        <p:spPr>
          <a:xfrm>
            <a:off x="788822" y="1753209"/>
            <a:ext cx="1266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5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Additional Questions and contact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1187FE-76F7-43C6-8F0C-80E299CE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686800" cy="5096256"/>
          </a:xfrm>
        </p:spPr>
        <p:txBody>
          <a:bodyPr>
            <a:noAutofit/>
          </a:bodyPr>
          <a:lstStyle/>
          <a:p>
            <a:pPr lvl="0"/>
            <a:r>
              <a:rPr lang="en-US" sz="2200" dirty="0">
                <a:latin typeface="Garamond" panose="02020404030301010803" pitchFamily="18" charset="0"/>
              </a:rPr>
              <a:t>Marketplace Questions: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  <a:hlinkClick r:id="rId3"/>
              </a:rPr>
              <a:t>oumarketplacesupport@ouhsc.edu</a:t>
            </a:r>
            <a:endParaRPr lang="en-US" sz="2200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sz="22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Purchasing Website: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  <a:hlinkClick r:id="rId4"/>
              </a:rPr>
              <a:t>ou.edu/Purchasing</a:t>
            </a:r>
            <a:endParaRPr lang="en-US" sz="2200" dirty="0">
              <a:latin typeface="Garamond" panose="02020404030301010803" pitchFamily="18" charset="0"/>
            </a:endParaRPr>
          </a:p>
          <a:p>
            <a:pPr lvl="1"/>
            <a:endParaRPr lang="en-US" sz="2200" dirty="0">
              <a:latin typeface="Garamond" panose="02020404030301010803" pitchFamily="18" charset="0"/>
            </a:endParaRPr>
          </a:p>
          <a:p>
            <a:r>
              <a:rPr lang="en-US" sz="2200" dirty="0">
                <a:latin typeface="Garamond" panose="02020404030301010803" pitchFamily="18" charset="0"/>
              </a:rPr>
              <a:t>Purchasing Staff Directory: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  <a:hlinkClick r:id="rId5"/>
              </a:rPr>
              <a:t>ou.edu/Purchasing/</a:t>
            </a:r>
            <a:r>
              <a:rPr lang="en-US" sz="2200" dirty="0" err="1">
                <a:latin typeface="Garamond" panose="02020404030301010803" pitchFamily="18" charset="0"/>
                <a:hlinkClick r:id="rId5"/>
              </a:rPr>
              <a:t>Staff_Directory</a:t>
            </a:r>
            <a:endParaRPr lang="en-US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4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C379986-27E9-4D78-80E5-4926BACC8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Suppliers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C8F82837-4FEA-4DA1-8E90-8BA2930328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785907"/>
              </p:ext>
            </p:extLst>
          </p:nvPr>
        </p:nvGraphicFramePr>
        <p:xfrm>
          <a:off x="677863" y="1524000"/>
          <a:ext cx="8596312" cy="429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5635FF9-1B53-4548-B7FC-D53F5C8E2C99}"/>
              </a:ext>
            </a:extLst>
          </p:cNvPr>
          <p:cNvSpPr txBox="1"/>
          <p:nvPr/>
        </p:nvSpPr>
        <p:spPr>
          <a:xfrm>
            <a:off x="3255264" y="5818909"/>
            <a:ext cx="51864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Garamond" panose="02020404030301010803" pitchFamily="18" charset="0"/>
              </a:rPr>
              <a:t>*New suppliers are added periodically. If there are any that you would like to see added to Marketplace, email them to oumarketplacesupport@ouhsc.edu</a:t>
            </a:r>
          </a:p>
        </p:txBody>
      </p:sp>
    </p:spTree>
    <p:extLst>
      <p:ext uri="{BB962C8B-B14F-4D97-AF65-F5344CB8AC3E}">
        <p14:creationId xmlns:p14="http://schemas.microsoft.com/office/powerpoint/2010/main" val="3517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Navigating Marketplace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6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Punchout Catalogs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2918765" y="2472538"/>
            <a:ext cx="6181343" cy="32467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Direct Search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2918765" y="1719074"/>
            <a:ext cx="4081881" cy="8119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5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Action Items Menu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7000647" y="1758049"/>
            <a:ext cx="2011680" cy="6632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Organization Dashboard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863194" y="1741018"/>
            <a:ext cx="2018995" cy="27505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1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9DF53-F43A-4417-A6F7-E557C29B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4000" cy="9144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Profile Updates</a:t>
            </a:r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4B126012-18E0-45AF-85A8-6FE66CFF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4" y="1249642"/>
            <a:ext cx="8828904" cy="44696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EDAF6D-5EED-4BB7-9D93-2D85FA1741B4}"/>
              </a:ext>
            </a:extLst>
          </p:cNvPr>
          <p:cNvSpPr/>
          <p:nvPr/>
        </p:nvSpPr>
        <p:spPr>
          <a:xfrm>
            <a:off x="8822131" y="1308164"/>
            <a:ext cx="380391" cy="3084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Facet">
  <a:themeElements>
    <a:clrScheme name="Custom 5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C0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42F1A"/>
      </a:accent5>
      <a:accent6>
        <a:srgbClr val="C00000"/>
      </a:accent6>
      <a:hlink>
        <a:srgbClr val="0000FF"/>
      </a:hlink>
      <a:folHlink>
        <a:srgbClr val="0000F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F5962CB3D924393C98C615719CD6E" ma:contentTypeVersion="0" ma:contentTypeDescription="Create a new document." ma:contentTypeScope="" ma:versionID="61aaa4ba2c50c04bf5fd67dd1aa440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F5E88D-4FA7-49B8-A90A-E5EDA27789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A3610B-80FF-4AD6-9F8C-CD46634FD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6924FE4-2888-4E8C-B1C0-CA8E5A1F136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8192</TotalTime>
  <Words>794</Words>
  <Application>Microsoft Office PowerPoint</Application>
  <PresentationFormat>Widescreen</PresentationFormat>
  <Paragraphs>126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Garamond</vt:lpstr>
      <vt:lpstr>Trebuchet MS</vt:lpstr>
      <vt:lpstr>Wingdings 3</vt:lpstr>
      <vt:lpstr>Facet</vt:lpstr>
      <vt:lpstr>OU  Marketplace Training</vt:lpstr>
      <vt:lpstr>Roles</vt:lpstr>
      <vt:lpstr>Suppliers</vt:lpstr>
      <vt:lpstr>Navigating Marketplace</vt:lpstr>
      <vt:lpstr>Punchout Catalogs</vt:lpstr>
      <vt:lpstr>Direct Search</vt:lpstr>
      <vt:lpstr>Action Items Menu</vt:lpstr>
      <vt:lpstr>Organization Dashboard</vt:lpstr>
      <vt:lpstr>Profile Updates</vt:lpstr>
      <vt:lpstr>Marketplace Menus</vt:lpstr>
      <vt:lpstr>Shop Menu</vt:lpstr>
      <vt:lpstr>Shop Menu</vt:lpstr>
      <vt:lpstr>Marketplace Carts - IT Equipment Notice</vt:lpstr>
      <vt:lpstr>Marketplace Carts - Non-Catalog Purchases</vt:lpstr>
      <vt:lpstr>Marketplace Requisition - General Notices</vt:lpstr>
      <vt:lpstr>Marketplace Requisitions – PO Dispatch </vt:lpstr>
      <vt:lpstr>Marketplace Requisitions - Change Orders</vt:lpstr>
      <vt:lpstr>Marketplace Requisitions - Credits</vt:lpstr>
      <vt:lpstr>Marketplace Next Steps</vt:lpstr>
      <vt:lpstr>Additional Questions and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the Trainer Course</dc:title>
  <dc:creator>Katie Lopez</dc:creator>
  <cp:lastModifiedBy>Wilson, Kyle A.</cp:lastModifiedBy>
  <cp:revision>307</cp:revision>
  <dcterms:created xsi:type="dcterms:W3CDTF">2020-02-04T17:12:47Z</dcterms:created>
  <dcterms:modified xsi:type="dcterms:W3CDTF">2022-07-14T14:49:44Z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0x010100BCEF5962CB3D924393C98C615719CD6E</vt:lpwstr>
  </property>
</Properties>
</file>